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16" r:id="rId2"/>
    <p:sldId id="317" r:id="rId3"/>
    <p:sldId id="336" r:id="rId4"/>
    <p:sldId id="332" r:id="rId5"/>
    <p:sldId id="318" r:id="rId6"/>
    <p:sldId id="334" r:id="rId7"/>
    <p:sldId id="333" r:id="rId8"/>
    <p:sldId id="321" r:id="rId9"/>
    <p:sldId id="320"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8" r:id="rId29"/>
    <p:sldId id="37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C3A2375-FEE9-4DE9-B1F1-E6F4FCAC0FCD}">
          <p14:sldIdLst>
            <p14:sldId id="316"/>
            <p14:sldId id="317"/>
            <p14:sldId id="336"/>
            <p14:sldId id="332"/>
            <p14:sldId id="318"/>
            <p14:sldId id="334"/>
            <p14:sldId id="333"/>
            <p14:sldId id="321"/>
            <p14:sldId id="320"/>
          </p14:sldIdLst>
        </p14:section>
        <p14:section name="Session 4 - Skills for peer support" id="{2DABBD49-4219-44D5-9011-66FB9D20EDB7}">
          <p14:sldIdLst>
            <p14:sldId id="355"/>
            <p14:sldId id="356"/>
            <p14:sldId id="357"/>
            <p14:sldId id="358"/>
            <p14:sldId id="359"/>
            <p14:sldId id="360"/>
            <p14:sldId id="361"/>
            <p14:sldId id="362"/>
            <p14:sldId id="363"/>
            <p14:sldId id="364"/>
            <p14:sldId id="365"/>
            <p14:sldId id="366"/>
            <p14:sldId id="367"/>
            <p14:sldId id="368"/>
            <p14:sldId id="369"/>
          </p14:sldIdLst>
        </p14:section>
        <p14:section name="Close and graduation" id="{1A1FE85E-D5AF-45CB-968F-D675C1DBA2BE}">
          <p14:sldIdLst>
            <p14:sldId id="370"/>
            <p14:sldId id="371"/>
            <p14:sldId id="372"/>
            <p14:sldId id="378"/>
            <p14:sldId id="3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6E00"/>
    <a:srgbClr val="FFAA5D"/>
    <a:srgbClr val="BD23AF"/>
    <a:srgbClr val="6D47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43153" autoAdjust="0"/>
  </p:normalViewPr>
  <p:slideViewPr>
    <p:cSldViewPr snapToGrid="0" snapToObjects="1">
      <p:cViewPr varScale="1">
        <p:scale>
          <a:sx n="32" d="100"/>
          <a:sy n="32" d="100"/>
        </p:scale>
        <p:origin x="185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C1CD6-5672-994C-99C6-15982BAFF624}"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44B81151-8058-6E48-AFFD-707CE6208498}">
      <dgm:prSet phldrT="[Text]"/>
      <dgm:spPr/>
      <dgm:t>
        <a:bodyPr/>
        <a:lstStyle/>
        <a:p>
          <a:r>
            <a:rPr lang="en-US"/>
            <a:t>Act</a:t>
          </a:r>
        </a:p>
      </dgm:t>
    </dgm:pt>
    <dgm:pt modelId="{EA9AABC4-FC1F-234F-90A6-D8FD91E5A545}" type="parTrans" cxnId="{215DBFEC-165A-D540-B412-F484F45C2470}">
      <dgm:prSet/>
      <dgm:spPr/>
      <dgm:t>
        <a:bodyPr/>
        <a:lstStyle/>
        <a:p>
          <a:endParaRPr lang="en-US"/>
        </a:p>
      </dgm:t>
    </dgm:pt>
    <dgm:pt modelId="{91208EA7-ECBA-FD48-B0B3-F70E02A979B8}" type="sibTrans" cxnId="{215DBFEC-165A-D540-B412-F484F45C2470}">
      <dgm:prSet/>
      <dgm:spPr/>
      <dgm:t>
        <a:bodyPr/>
        <a:lstStyle/>
        <a:p>
          <a:endParaRPr lang="en-US"/>
        </a:p>
      </dgm:t>
    </dgm:pt>
    <dgm:pt modelId="{C849BCEE-2393-E242-BD14-7E207A580285}">
      <dgm:prSet phldrT="[Text]"/>
      <dgm:spPr/>
      <dgm:t>
        <a:bodyPr/>
        <a:lstStyle/>
        <a:p>
          <a:r>
            <a:rPr lang="en-US"/>
            <a:t>Reflect</a:t>
          </a:r>
        </a:p>
      </dgm:t>
    </dgm:pt>
    <dgm:pt modelId="{C5CC37BE-E4C6-F14A-926B-FB5F10BEEB37}" type="parTrans" cxnId="{FAB7BF4A-7DA8-EB48-AFBB-6BE2813F17A0}">
      <dgm:prSet/>
      <dgm:spPr/>
      <dgm:t>
        <a:bodyPr/>
        <a:lstStyle/>
        <a:p>
          <a:endParaRPr lang="en-US"/>
        </a:p>
      </dgm:t>
    </dgm:pt>
    <dgm:pt modelId="{35BE12FD-1980-8845-B18E-46F088438318}" type="sibTrans" cxnId="{FAB7BF4A-7DA8-EB48-AFBB-6BE2813F17A0}">
      <dgm:prSet/>
      <dgm:spPr/>
      <dgm:t>
        <a:bodyPr/>
        <a:lstStyle/>
        <a:p>
          <a:endParaRPr lang="en-US"/>
        </a:p>
      </dgm:t>
    </dgm:pt>
    <dgm:pt modelId="{BE4BC114-7DF6-2443-BB34-F68F20CF41B6}">
      <dgm:prSet phldrT="[Text]"/>
      <dgm:spPr/>
      <dgm:t>
        <a:bodyPr/>
        <a:lstStyle/>
        <a:p>
          <a:r>
            <a:rPr lang="en-US"/>
            <a:t>Learn</a:t>
          </a:r>
        </a:p>
      </dgm:t>
    </dgm:pt>
    <dgm:pt modelId="{312F2A8A-B9B6-BF4A-B4A6-B64B886728C6}" type="parTrans" cxnId="{7BAAE571-97E1-334B-9B36-E4BBADB962AF}">
      <dgm:prSet/>
      <dgm:spPr/>
      <dgm:t>
        <a:bodyPr/>
        <a:lstStyle/>
        <a:p>
          <a:endParaRPr lang="en-US"/>
        </a:p>
      </dgm:t>
    </dgm:pt>
    <dgm:pt modelId="{79B8CF06-BFD5-4048-920C-1E5CF7AC42E3}" type="sibTrans" cxnId="{7BAAE571-97E1-334B-9B36-E4BBADB962AF}">
      <dgm:prSet/>
      <dgm:spPr/>
      <dgm:t>
        <a:bodyPr/>
        <a:lstStyle/>
        <a:p>
          <a:endParaRPr lang="en-US"/>
        </a:p>
      </dgm:t>
    </dgm:pt>
    <dgm:pt modelId="{71C7E8E3-02E0-FA45-AE81-96E3E8B38460}" type="pres">
      <dgm:prSet presAssocID="{E7FC1CD6-5672-994C-99C6-15982BAFF624}" presName="cycle" presStyleCnt="0">
        <dgm:presLayoutVars>
          <dgm:dir/>
          <dgm:resizeHandles val="exact"/>
        </dgm:presLayoutVars>
      </dgm:prSet>
      <dgm:spPr/>
      <dgm:t>
        <a:bodyPr/>
        <a:lstStyle/>
        <a:p>
          <a:endParaRPr lang="en-US"/>
        </a:p>
      </dgm:t>
    </dgm:pt>
    <dgm:pt modelId="{3C7AF339-0B60-3941-8F7D-0B4F3D69EC8E}" type="pres">
      <dgm:prSet presAssocID="{44B81151-8058-6E48-AFFD-707CE6208498}" presName="node" presStyleLbl="node1" presStyleIdx="0" presStyleCnt="3">
        <dgm:presLayoutVars>
          <dgm:bulletEnabled val="1"/>
        </dgm:presLayoutVars>
      </dgm:prSet>
      <dgm:spPr/>
      <dgm:t>
        <a:bodyPr/>
        <a:lstStyle/>
        <a:p>
          <a:endParaRPr lang="en-US"/>
        </a:p>
      </dgm:t>
    </dgm:pt>
    <dgm:pt modelId="{32649A05-67B9-324C-AFEE-E2C95A8C23AA}" type="pres">
      <dgm:prSet presAssocID="{44B81151-8058-6E48-AFFD-707CE6208498}" presName="spNode" presStyleCnt="0"/>
      <dgm:spPr/>
    </dgm:pt>
    <dgm:pt modelId="{2BF5E9F3-46E9-6348-8789-AB5679245A9E}" type="pres">
      <dgm:prSet presAssocID="{91208EA7-ECBA-FD48-B0B3-F70E02A979B8}" presName="sibTrans" presStyleLbl="sibTrans1D1" presStyleIdx="0" presStyleCnt="3"/>
      <dgm:spPr/>
      <dgm:t>
        <a:bodyPr/>
        <a:lstStyle/>
        <a:p>
          <a:endParaRPr lang="en-US"/>
        </a:p>
      </dgm:t>
    </dgm:pt>
    <dgm:pt modelId="{B53E8751-A693-9B47-BD44-AD5BC4D1C3E7}" type="pres">
      <dgm:prSet presAssocID="{C849BCEE-2393-E242-BD14-7E207A580285}" presName="node" presStyleLbl="node1" presStyleIdx="1" presStyleCnt="3">
        <dgm:presLayoutVars>
          <dgm:bulletEnabled val="1"/>
        </dgm:presLayoutVars>
      </dgm:prSet>
      <dgm:spPr/>
      <dgm:t>
        <a:bodyPr/>
        <a:lstStyle/>
        <a:p>
          <a:endParaRPr lang="en-US"/>
        </a:p>
      </dgm:t>
    </dgm:pt>
    <dgm:pt modelId="{6F18486C-0547-694A-A4DE-1C5E9C1D32A0}" type="pres">
      <dgm:prSet presAssocID="{C849BCEE-2393-E242-BD14-7E207A580285}" presName="spNode" presStyleCnt="0"/>
      <dgm:spPr/>
    </dgm:pt>
    <dgm:pt modelId="{40BDD6B0-CD47-E245-A57F-018850F9221F}" type="pres">
      <dgm:prSet presAssocID="{35BE12FD-1980-8845-B18E-46F088438318}" presName="sibTrans" presStyleLbl="sibTrans1D1" presStyleIdx="1" presStyleCnt="3"/>
      <dgm:spPr/>
      <dgm:t>
        <a:bodyPr/>
        <a:lstStyle/>
        <a:p>
          <a:endParaRPr lang="en-US"/>
        </a:p>
      </dgm:t>
    </dgm:pt>
    <dgm:pt modelId="{B166665C-96E3-FD42-B385-0A8517205FAF}" type="pres">
      <dgm:prSet presAssocID="{BE4BC114-7DF6-2443-BB34-F68F20CF41B6}" presName="node" presStyleLbl="node1" presStyleIdx="2" presStyleCnt="3">
        <dgm:presLayoutVars>
          <dgm:bulletEnabled val="1"/>
        </dgm:presLayoutVars>
      </dgm:prSet>
      <dgm:spPr/>
      <dgm:t>
        <a:bodyPr/>
        <a:lstStyle/>
        <a:p>
          <a:endParaRPr lang="en-US"/>
        </a:p>
      </dgm:t>
    </dgm:pt>
    <dgm:pt modelId="{A5C68584-B70E-894C-BF93-6B6198ED49DB}" type="pres">
      <dgm:prSet presAssocID="{BE4BC114-7DF6-2443-BB34-F68F20CF41B6}" presName="spNode" presStyleCnt="0"/>
      <dgm:spPr/>
    </dgm:pt>
    <dgm:pt modelId="{EA71698D-22F4-DF43-9BD9-C9526E9ADB4B}" type="pres">
      <dgm:prSet presAssocID="{79B8CF06-BFD5-4048-920C-1E5CF7AC42E3}" presName="sibTrans" presStyleLbl="sibTrans1D1" presStyleIdx="2" presStyleCnt="3"/>
      <dgm:spPr/>
      <dgm:t>
        <a:bodyPr/>
        <a:lstStyle/>
        <a:p>
          <a:endParaRPr lang="en-US"/>
        </a:p>
      </dgm:t>
    </dgm:pt>
  </dgm:ptLst>
  <dgm:cxnLst>
    <dgm:cxn modelId="{DCF950C4-D2AE-544E-9E00-1278BFEA3B7B}" type="presOf" srcId="{79B8CF06-BFD5-4048-920C-1E5CF7AC42E3}" destId="{EA71698D-22F4-DF43-9BD9-C9526E9ADB4B}" srcOrd="0" destOrd="0" presId="urn:microsoft.com/office/officeart/2005/8/layout/cycle5"/>
    <dgm:cxn modelId="{215DBFEC-165A-D540-B412-F484F45C2470}" srcId="{E7FC1CD6-5672-994C-99C6-15982BAFF624}" destId="{44B81151-8058-6E48-AFFD-707CE6208498}" srcOrd="0" destOrd="0" parTransId="{EA9AABC4-FC1F-234F-90A6-D8FD91E5A545}" sibTransId="{91208EA7-ECBA-FD48-B0B3-F70E02A979B8}"/>
    <dgm:cxn modelId="{BFA1EBF6-C322-9144-AC1D-A1B9161ED425}" type="presOf" srcId="{C849BCEE-2393-E242-BD14-7E207A580285}" destId="{B53E8751-A693-9B47-BD44-AD5BC4D1C3E7}" srcOrd="0" destOrd="0" presId="urn:microsoft.com/office/officeart/2005/8/layout/cycle5"/>
    <dgm:cxn modelId="{D6979E10-495A-1047-99FC-E5ECEF9CD433}" type="presOf" srcId="{35BE12FD-1980-8845-B18E-46F088438318}" destId="{40BDD6B0-CD47-E245-A57F-018850F9221F}" srcOrd="0" destOrd="0" presId="urn:microsoft.com/office/officeart/2005/8/layout/cycle5"/>
    <dgm:cxn modelId="{FAB7BF4A-7DA8-EB48-AFBB-6BE2813F17A0}" srcId="{E7FC1CD6-5672-994C-99C6-15982BAFF624}" destId="{C849BCEE-2393-E242-BD14-7E207A580285}" srcOrd="1" destOrd="0" parTransId="{C5CC37BE-E4C6-F14A-926B-FB5F10BEEB37}" sibTransId="{35BE12FD-1980-8845-B18E-46F088438318}"/>
    <dgm:cxn modelId="{3F653C98-12C4-9C4C-A891-187A70BDC3DE}" type="presOf" srcId="{E7FC1CD6-5672-994C-99C6-15982BAFF624}" destId="{71C7E8E3-02E0-FA45-AE81-96E3E8B38460}" srcOrd="0" destOrd="0" presId="urn:microsoft.com/office/officeart/2005/8/layout/cycle5"/>
    <dgm:cxn modelId="{57231FCE-7736-754C-BAA9-CCCC01B0C0A3}" type="presOf" srcId="{BE4BC114-7DF6-2443-BB34-F68F20CF41B6}" destId="{B166665C-96E3-FD42-B385-0A8517205FAF}" srcOrd="0" destOrd="0" presId="urn:microsoft.com/office/officeart/2005/8/layout/cycle5"/>
    <dgm:cxn modelId="{6A8DAF33-2CB3-FB49-9EFE-B9EE3B7EEDA7}" type="presOf" srcId="{91208EA7-ECBA-FD48-B0B3-F70E02A979B8}" destId="{2BF5E9F3-46E9-6348-8789-AB5679245A9E}" srcOrd="0" destOrd="0" presId="urn:microsoft.com/office/officeart/2005/8/layout/cycle5"/>
    <dgm:cxn modelId="{FEA6A892-E022-8A45-AF91-3F0AC3435665}" type="presOf" srcId="{44B81151-8058-6E48-AFFD-707CE6208498}" destId="{3C7AF339-0B60-3941-8F7D-0B4F3D69EC8E}" srcOrd="0" destOrd="0" presId="urn:microsoft.com/office/officeart/2005/8/layout/cycle5"/>
    <dgm:cxn modelId="{7BAAE571-97E1-334B-9B36-E4BBADB962AF}" srcId="{E7FC1CD6-5672-994C-99C6-15982BAFF624}" destId="{BE4BC114-7DF6-2443-BB34-F68F20CF41B6}" srcOrd="2" destOrd="0" parTransId="{312F2A8A-B9B6-BF4A-B4A6-B64B886728C6}" sibTransId="{79B8CF06-BFD5-4048-920C-1E5CF7AC42E3}"/>
    <dgm:cxn modelId="{073A5658-0EBD-A242-8E15-FDD55F7DF56B}" type="presParOf" srcId="{71C7E8E3-02E0-FA45-AE81-96E3E8B38460}" destId="{3C7AF339-0B60-3941-8F7D-0B4F3D69EC8E}" srcOrd="0" destOrd="0" presId="urn:microsoft.com/office/officeart/2005/8/layout/cycle5"/>
    <dgm:cxn modelId="{22AABEB2-9902-754F-977F-D74899D6A757}" type="presParOf" srcId="{71C7E8E3-02E0-FA45-AE81-96E3E8B38460}" destId="{32649A05-67B9-324C-AFEE-E2C95A8C23AA}" srcOrd="1" destOrd="0" presId="urn:microsoft.com/office/officeart/2005/8/layout/cycle5"/>
    <dgm:cxn modelId="{B49A6E58-E3FE-3C49-A7BC-E9D60D7835FA}" type="presParOf" srcId="{71C7E8E3-02E0-FA45-AE81-96E3E8B38460}" destId="{2BF5E9F3-46E9-6348-8789-AB5679245A9E}" srcOrd="2" destOrd="0" presId="urn:microsoft.com/office/officeart/2005/8/layout/cycle5"/>
    <dgm:cxn modelId="{753A62BA-20E7-4C47-B775-907FF8541173}" type="presParOf" srcId="{71C7E8E3-02E0-FA45-AE81-96E3E8B38460}" destId="{B53E8751-A693-9B47-BD44-AD5BC4D1C3E7}" srcOrd="3" destOrd="0" presId="urn:microsoft.com/office/officeart/2005/8/layout/cycle5"/>
    <dgm:cxn modelId="{8010455D-B3B9-A74E-B3B3-047697E9F78B}" type="presParOf" srcId="{71C7E8E3-02E0-FA45-AE81-96E3E8B38460}" destId="{6F18486C-0547-694A-A4DE-1C5E9C1D32A0}" srcOrd="4" destOrd="0" presId="urn:microsoft.com/office/officeart/2005/8/layout/cycle5"/>
    <dgm:cxn modelId="{57A09441-D7EA-FC4C-ABBA-7CBF73C02C69}" type="presParOf" srcId="{71C7E8E3-02E0-FA45-AE81-96E3E8B38460}" destId="{40BDD6B0-CD47-E245-A57F-018850F9221F}" srcOrd="5" destOrd="0" presId="urn:microsoft.com/office/officeart/2005/8/layout/cycle5"/>
    <dgm:cxn modelId="{B48BCF0B-B827-3C40-852B-778E4040CF88}" type="presParOf" srcId="{71C7E8E3-02E0-FA45-AE81-96E3E8B38460}" destId="{B166665C-96E3-FD42-B385-0A8517205FAF}" srcOrd="6" destOrd="0" presId="urn:microsoft.com/office/officeart/2005/8/layout/cycle5"/>
    <dgm:cxn modelId="{25CE5C6D-41DC-0344-9000-2B3EBD59FCFE}" type="presParOf" srcId="{71C7E8E3-02E0-FA45-AE81-96E3E8B38460}" destId="{A5C68584-B70E-894C-BF93-6B6198ED49DB}" srcOrd="7" destOrd="0" presId="urn:microsoft.com/office/officeart/2005/8/layout/cycle5"/>
    <dgm:cxn modelId="{9CBFD54E-2DB1-594F-BC4F-2E9ECB689201}" type="presParOf" srcId="{71C7E8E3-02E0-FA45-AE81-96E3E8B38460}" destId="{EA71698D-22F4-DF43-9BD9-C9526E9ADB4B}"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A9F0DE-99D2-4C8F-B168-00D2E916E973}" type="datetimeFigureOut">
              <a:rPr lang="en-AU" smtClean="0"/>
              <a:t>21/06/2019</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0B18E3-A4FF-4266-A5C9-C33EE217AE5F}" type="slidenum">
              <a:rPr lang="en-AU" smtClean="0"/>
              <a:t>‹#›</a:t>
            </a:fld>
            <a:endParaRPr lang="en-AU"/>
          </a:p>
        </p:txBody>
      </p:sp>
    </p:spTree>
    <p:extLst>
      <p:ext uri="{BB962C8B-B14F-4D97-AF65-F5344CB8AC3E}">
        <p14:creationId xmlns:p14="http://schemas.microsoft.com/office/powerpoint/2010/main" val="1270821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068AC-2368-6049-A20E-FC515C9F6A18}" type="datetimeFigureOut">
              <a:rPr lang="en-US" smtClean="0"/>
              <a:t>6/21/2019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6C12BF-33B0-0E42-8F11-3AB51A864FCB}" type="slidenum">
              <a:rPr lang="en-US" smtClean="0"/>
              <a:t>‹#›</a:t>
            </a:fld>
            <a:endParaRPr lang="en-US"/>
          </a:p>
        </p:txBody>
      </p:sp>
    </p:spTree>
    <p:extLst>
      <p:ext uri="{BB962C8B-B14F-4D97-AF65-F5344CB8AC3E}">
        <p14:creationId xmlns:p14="http://schemas.microsoft.com/office/powerpoint/2010/main" val="7474544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2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1 – Introduction to Peer Support</a:t>
            </a:r>
          </a:p>
          <a:p>
            <a:pPr>
              <a:lnSpc>
                <a:spcPct val="150000"/>
              </a:lnSpc>
              <a:spcBef>
                <a:spcPts val="600"/>
              </a:spcBef>
              <a:spcAft>
                <a:spcPts val="600"/>
              </a:spcAft>
            </a:pPr>
            <a:endPar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Introduction to Peer Support - Building a Peer Movement.</a:t>
            </a:r>
            <a:r>
              <a:rPr lang="en-US" sz="1200" baseline="0" dirty="0" smtClean="0">
                <a:effectLst/>
                <a:latin typeface="Verdana" panose="020B0604030504040204" pitchFamily="34" charset="0"/>
                <a:ea typeface="Calibri" panose="020F0502020204030204" pitchFamily="34" charset="0"/>
                <a:cs typeface="Times New Roman" panose="02020603050405020304" pitchFamily="18" charset="0"/>
              </a:rPr>
              <a:t> Session 3 – Skills for Peer Support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Until you start.</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This is simply a placeholder, something to have up as people arrive.</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a:t>
            </a:fld>
            <a:endParaRPr lang="en-US"/>
          </a:p>
        </p:txBody>
      </p:sp>
    </p:spTree>
    <p:extLst>
      <p:ext uri="{BB962C8B-B14F-4D97-AF65-F5344CB8AC3E}">
        <p14:creationId xmlns:p14="http://schemas.microsoft.com/office/powerpoint/2010/main" val="3376712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10 – Session 3 – Skills you need</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Session 3 - Skills you need</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introduce the essential skills for effective peer support.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session is about how we actually do peer support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covers listening and paying attention, asking questions and reflecting</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Watch out for:</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Look out for people who have been quiet and check whether they are ready to say something. This is the last session. Some people who haven’t said much, but have been wanting to, know it’s their last chance to speak and be heard.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10</a:t>
            </a:fld>
            <a:endParaRPr lang="en-US"/>
          </a:p>
        </p:txBody>
      </p:sp>
    </p:spTree>
    <p:extLst>
      <p:ext uri="{BB962C8B-B14F-4D97-AF65-F5344CB8AC3E}">
        <p14:creationId xmlns:p14="http://schemas.microsoft.com/office/powerpoint/2010/main" val="3916004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11 – Are you really listening?</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you really listening? (Image description: A woman is and a man are talking with one another. The man is watching her closely and appears to be listening to her.)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10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Practice listening and paying attention.</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this exercise we are going to practice listening and paying attention.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to turn to the person sitting next to them. Make sure everyone has a partner.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that one person really listens for 3 minutes, while the other person talks about what they have learned from the course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After 3 mins change roles. </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Watch out for:</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Sometimes there is a bit of confusion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Remember people’s communication needs when swapping partners.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Check out </a:t>
            </a:r>
            <a:r>
              <a:rPr lang="en-US" sz="1200" b="1" kern="1200" dirty="0" smtClean="0">
                <a:solidFill>
                  <a:schemeClr val="tx1"/>
                </a:solidFill>
                <a:effectLst/>
                <a:latin typeface="+mn-lt"/>
                <a:ea typeface="+mn-ea"/>
                <a:cs typeface="+mn-cs"/>
              </a:rPr>
              <a:t>your Peer Facilitators Toolbox</a:t>
            </a:r>
            <a:r>
              <a:rPr lang="en-US" sz="1200" kern="1200" dirty="0" smtClean="0">
                <a:solidFill>
                  <a:schemeClr val="tx1"/>
                </a:solidFill>
                <a:effectLst/>
                <a:latin typeface="+mn-lt"/>
                <a:ea typeface="+mn-ea"/>
                <a:cs typeface="+mn-cs"/>
              </a:rPr>
              <a:t> on </a:t>
            </a:r>
            <a:r>
              <a:rPr lang="en-US" sz="1200" b="1" kern="1200" dirty="0" smtClean="0">
                <a:solidFill>
                  <a:schemeClr val="tx1"/>
                </a:solidFill>
                <a:effectLst/>
                <a:latin typeface="+mn-lt"/>
                <a:ea typeface="+mn-ea"/>
                <a:cs typeface="+mn-cs"/>
              </a:rPr>
              <a:t>‘Communication’</a:t>
            </a:r>
            <a:r>
              <a:rPr lang="en-US" sz="1200" kern="1200" dirty="0" smtClean="0">
                <a:solidFill>
                  <a:schemeClr val="tx1"/>
                </a:solidFill>
                <a:effectLst/>
                <a:latin typeface="+mn-lt"/>
                <a:ea typeface="+mn-ea"/>
                <a:cs typeface="+mn-cs"/>
              </a:rPr>
              <a:t>, as well as </a:t>
            </a:r>
            <a:r>
              <a:rPr lang="en-US" sz="1200" b="1" kern="1200" dirty="0" smtClean="0">
                <a:solidFill>
                  <a:schemeClr val="tx1"/>
                </a:solidFill>
                <a:effectLst/>
                <a:latin typeface="+mn-lt"/>
                <a:ea typeface="+mn-ea"/>
                <a:cs typeface="+mn-cs"/>
              </a:rPr>
              <a:t>‘Group work’</a:t>
            </a:r>
            <a:r>
              <a:rPr lang="en-US" sz="1200"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11</a:t>
            </a:fld>
            <a:endParaRPr lang="en-US"/>
          </a:p>
        </p:txBody>
      </p:sp>
    </p:spTree>
    <p:extLst>
      <p:ext uri="{BB962C8B-B14F-4D97-AF65-F5344CB8AC3E}">
        <p14:creationId xmlns:p14="http://schemas.microsoft.com/office/powerpoint/2010/main" val="388882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12</a:t>
            </a:r>
            <a:r>
              <a:rPr lang="en-AU" sz="1200" b="1"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 Reflecting on listening</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Reflecting on listening. Discuss: What do people do when they really listen? How do you feel when someone really listens?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10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Practice reflecting and develop a deeper understanding of listening.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we do something and reflect on it, it is easier to do it again because we know what works.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to discuss the questions on the slide for 3 minutes and then share with each other.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might like to write it down (or get a participant to write it down) on the whiteboard or butcher’s paper.</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Watch out for:</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Sometimes </a:t>
            </a:r>
            <a:r>
              <a:rPr lang="en-US" sz="1200" kern="1200" dirty="0" err="1" smtClean="0">
                <a:solidFill>
                  <a:schemeClr val="tx1"/>
                </a:solidFill>
                <a:effectLst/>
                <a:latin typeface="+mn-lt"/>
                <a:ea typeface="+mn-ea"/>
                <a:cs typeface="+mn-cs"/>
              </a:rPr>
              <a:t>organising</a:t>
            </a:r>
            <a:r>
              <a:rPr lang="en-US" sz="1200" kern="1200" dirty="0" smtClean="0">
                <a:solidFill>
                  <a:schemeClr val="tx1"/>
                </a:solidFill>
                <a:effectLst/>
                <a:latin typeface="+mn-lt"/>
                <a:ea typeface="+mn-ea"/>
                <a:cs typeface="+mn-cs"/>
              </a:rPr>
              <a:t> people into groups can be difficult.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best you can do is get really good at giving instructions on what you want people to do.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 more on this see your </a:t>
            </a:r>
            <a:r>
              <a:rPr lang="en-US" sz="1200" b="1" kern="1200" dirty="0" smtClean="0">
                <a:solidFill>
                  <a:schemeClr val="tx1"/>
                </a:solidFill>
                <a:effectLst/>
                <a:latin typeface="+mn-lt"/>
                <a:ea typeface="+mn-ea"/>
                <a:cs typeface="+mn-cs"/>
              </a:rPr>
              <a:t>Peer Facilitators Toolbox</a:t>
            </a:r>
            <a:r>
              <a:rPr lang="en-US" sz="1200" kern="1200" dirty="0" smtClean="0">
                <a:solidFill>
                  <a:schemeClr val="tx1"/>
                </a:solidFill>
                <a:effectLst/>
                <a:latin typeface="+mn-lt"/>
                <a:ea typeface="+mn-ea"/>
                <a:cs typeface="+mn-cs"/>
              </a:rPr>
              <a:t> on </a:t>
            </a:r>
            <a:r>
              <a:rPr lang="en-US" sz="1200" b="1" kern="1200" dirty="0" smtClean="0">
                <a:solidFill>
                  <a:schemeClr val="tx1"/>
                </a:solidFill>
                <a:effectLst/>
                <a:latin typeface="+mn-lt"/>
                <a:ea typeface="+mn-ea"/>
                <a:cs typeface="+mn-cs"/>
              </a:rPr>
              <a:t>‘Group work’</a:t>
            </a:r>
            <a:r>
              <a:rPr lang="en-US" sz="1200"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12</a:t>
            </a:fld>
            <a:endParaRPr lang="en-US"/>
          </a:p>
        </p:txBody>
      </p:sp>
    </p:spTree>
    <p:extLst>
      <p:ext uri="{BB962C8B-B14F-4D97-AF65-F5344CB8AC3E}">
        <p14:creationId xmlns:p14="http://schemas.microsoft.com/office/powerpoint/2010/main" val="751403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13 - What gets in the way of listening?</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gets in the way of really listening?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3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To identify the barriers to listening.</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Once we know what gets in the way of listening we can try and change things.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to share some of their experiences.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might like to write it down (or get a participant to write it down) on the whiteboard or butcher’s paper.</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13</a:t>
            </a:fld>
            <a:endParaRPr lang="en-US"/>
          </a:p>
        </p:txBody>
      </p:sp>
    </p:spTree>
    <p:extLst>
      <p:ext uri="{BB962C8B-B14F-4D97-AF65-F5344CB8AC3E}">
        <p14:creationId xmlns:p14="http://schemas.microsoft.com/office/powerpoint/2010/main" val="3097946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14 - What gets in the way of really listening?</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gets in the way of really listening? Arguing, filling the silence, pretending (that you are listening), being impatient, the chatter in your own head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2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To identify the barriers to listening.</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Talk people through the slide and give examples, maybe people have examples themselves.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Once we know what gets in the way we can try and change things.</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Watch out for:</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might overcomplicate. You have a bit of time to discuss, but before you get stuck, move 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14</a:t>
            </a:fld>
            <a:endParaRPr lang="en-US"/>
          </a:p>
        </p:txBody>
      </p:sp>
    </p:spTree>
    <p:extLst>
      <p:ext uri="{BB962C8B-B14F-4D97-AF65-F5344CB8AC3E}">
        <p14:creationId xmlns:p14="http://schemas.microsoft.com/office/powerpoint/2010/main" val="3618787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15 – The power of good questions</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power of good questions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descriptions: The first image is of </a:t>
            </a:r>
            <a:r>
              <a:rPr lang="en-US" sz="1200" kern="1200" dirty="0" err="1" smtClean="0">
                <a:solidFill>
                  <a:schemeClr val="tx1"/>
                </a:solidFill>
                <a:effectLst/>
                <a:latin typeface="+mn-lt"/>
                <a:ea typeface="+mn-ea"/>
                <a:cs typeface="+mn-cs"/>
              </a:rPr>
              <a:t>colourful</a:t>
            </a:r>
            <a:r>
              <a:rPr lang="en-US" sz="1200" kern="1200" dirty="0" smtClean="0">
                <a:solidFill>
                  <a:schemeClr val="tx1"/>
                </a:solidFill>
                <a:effectLst/>
                <a:latin typeface="+mn-lt"/>
                <a:ea typeface="+mn-ea"/>
                <a:cs typeface="+mn-cs"/>
              </a:rPr>
              <a:t> speech bubbles with different questions: Why? How? Where? What? Who? When?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image is of two hands holding up a poster saying: The power of good questions)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2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To learn how good questions can help peer support.</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Asking good questions can help you understand what the issue really is.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Good questions are important for giving and receiving peer support. </a:t>
            </a: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15</a:t>
            </a:fld>
            <a:endParaRPr lang="en-US"/>
          </a:p>
        </p:txBody>
      </p:sp>
    </p:spTree>
    <p:extLst>
      <p:ext uri="{BB962C8B-B14F-4D97-AF65-F5344CB8AC3E}">
        <p14:creationId xmlns:p14="http://schemas.microsoft.com/office/powerpoint/2010/main" val="1788024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16 – Closed questions</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Closed Questions. Lead to short answers; do not open the conversations. They are good for: Yes / no answers; Technical or process topics; Questions requiring a single answer.</a:t>
            </a:r>
            <a:r>
              <a:rPr lang="en-US" sz="1200" b="1"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2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To learn about how and why to use closed questions.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situations when closed questions are great, like when you just want get an answer.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But closed questions don’t encourage other people to open up and share their story.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some examples ready.</a:t>
            </a:r>
            <a:endParaRPr lang="en-AU"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16</a:t>
            </a:fld>
            <a:endParaRPr lang="en-US"/>
          </a:p>
        </p:txBody>
      </p:sp>
    </p:spTree>
    <p:extLst>
      <p:ext uri="{BB962C8B-B14F-4D97-AF65-F5344CB8AC3E}">
        <p14:creationId xmlns:p14="http://schemas.microsoft.com/office/powerpoint/2010/main" val="1640012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17 - Closed Questions often start with</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Closed Questions often start with: Do you...? Did you...? Was…? When..? Where..? Who...?</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2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To learn about how and why to use closed questions.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Talk through the list on the slide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why they are all closed questions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have time ask people to make examples of closed questions using the list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17</a:t>
            </a:fld>
            <a:endParaRPr lang="en-US"/>
          </a:p>
        </p:txBody>
      </p:sp>
    </p:spTree>
    <p:extLst>
      <p:ext uri="{BB962C8B-B14F-4D97-AF65-F5344CB8AC3E}">
        <p14:creationId xmlns:p14="http://schemas.microsoft.com/office/powerpoint/2010/main" val="164001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18 - Open Questions</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Open Questions, open up the conversation, explore new ideas, and explore feelings and opinions. They are good for: Finding out more, getting closer to what’s really going on</a:t>
            </a:r>
            <a:r>
              <a:rPr lang="en-US" sz="1200" b="1"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 </a:t>
            </a:r>
            <a:r>
              <a:rPr lang="en-US" sz="1200" kern="1200" dirty="0" smtClean="0">
                <a:solidFill>
                  <a:schemeClr val="tx1"/>
                </a:solidFill>
                <a:effectLst/>
                <a:latin typeface="+mn-lt"/>
                <a:ea typeface="+mn-ea"/>
                <a:cs typeface="+mn-cs"/>
              </a:rPr>
              <a:t>3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To learn about how and why to use open questions.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Go through the slide and have some examples ready.</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situations when open questions are best.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peer support situations we want to ask mostly open question to open conversations and dig a bit deeper.</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18</a:t>
            </a:fld>
            <a:endParaRPr lang="en-US"/>
          </a:p>
        </p:txBody>
      </p:sp>
    </p:spTree>
    <p:extLst>
      <p:ext uri="{BB962C8B-B14F-4D97-AF65-F5344CB8AC3E}">
        <p14:creationId xmlns:p14="http://schemas.microsoft.com/office/powerpoint/2010/main" val="1640012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19 - Open Questions often start with</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Open Questions often start with: Tell me..? How.. ? Why..? What..?</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2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To learn about how and why to use open questions.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Talk through the list on the slide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what makes the questions open questions.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have time get people to practice using those questions.</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19</a:t>
            </a:fld>
            <a:endParaRPr lang="en-US"/>
          </a:p>
        </p:txBody>
      </p:sp>
    </p:spTree>
    <p:extLst>
      <p:ext uri="{BB962C8B-B14F-4D97-AF65-F5344CB8AC3E}">
        <p14:creationId xmlns:p14="http://schemas.microsoft.com/office/powerpoint/2010/main" val="164001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2	- Acknowledgement of Country</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 </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Acknowledgement of Country</a:t>
            </a:r>
            <a:endParaRPr lang="en-AU" sz="11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(Image description: A Map of Australia and a more detailed Map of the Torres Strait)</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2- 3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Purpose: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Start every session by remembering that you are meeting on Aboriginal land.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This is about showing respect to Aboriginal people and making sure that any Aboriginal people in the room feel welcome.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Find out whose country you are on before the session.</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AU" sz="1200" dirty="0" smtClean="0">
                <a:effectLst/>
                <a:latin typeface="Verdana" panose="020B0604030504040204" pitchFamily="34" charset="0"/>
                <a:ea typeface="MS Mincho"/>
                <a:cs typeface="Verdana" panose="020B0604030504040204" pitchFamily="34" charset="0"/>
              </a:rPr>
              <a:t>If there is an Aboriginal or Torres Strait Islander person in the room ask them before you start if they want to do acknowledgement of or welcome to country. If they are an Elder of the Country you are on they can do welcome to country.</a:t>
            </a:r>
            <a:endParaRPr lang="en-US" sz="1200" dirty="0" smtClean="0">
              <a:effectLst/>
              <a:latin typeface="Verdana" panose="020B0604030504040204" pitchFamily="34" charset="0"/>
              <a:ea typeface="MS Mincho"/>
              <a:cs typeface="Verdana" panose="020B0604030504040204" pitchFamily="34" charset="0"/>
            </a:endParaRPr>
          </a:p>
          <a:p>
            <a:pPr>
              <a:lnSpc>
                <a:spcPct val="150000"/>
              </a:lnSpc>
              <a:spcBef>
                <a:spcPts val="600"/>
              </a:spcBef>
              <a:spcAft>
                <a:spcPts val="600"/>
              </a:spcAft>
            </a:pPr>
            <a:endParaRPr lang="en-US" sz="14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4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Things</a:t>
            </a:r>
            <a:r>
              <a:rPr lang="en-US" sz="1400" b="1" baseline="0"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 to w</a:t>
            </a:r>
            <a:r>
              <a:rPr lang="en-US" sz="14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atch out for: </a:t>
            </a:r>
            <a:endParaRPr lang="en-AU" sz="1400" dirty="0" smtClean="0">
              <a:effectLst/>
              <a:latin typeface="Verdana" panose="020B0604030504040204" pitchFamily="34" charset="0"/>
              <a:ea typeface="Calibri" panose="020F0502020204030204" pitchFamily="34" charset="0"/>
              <a:cs typeface="Times New Roman" panose="02020603050405020304" pitchFamily="18" charset="0"/>
            </a:endParaRPr>
          </a:p>
          <a:p>
            <a:r>
              <a:rPr lang="en-AU" sz="1200" dirty="0" smtClean="0">
                <a:effectLst/>
                <a:latin typeface="Verdana" panose="020B0604030504040204" pitchFamily="34" charset="0"/>
                <a:ea typeface="Calibri" panose="020F0502020204030204" pitchFamily="34" charset="0"/>
                <a:cs typeface="Times New Roman" panose="02020603050405020304" pitchFamily="18" charset="0"/>
              </a:rPr>
              <a:t>You might be on country that is owned by many different people. If you are not sure, make your acknowledgement general.</a:t>
            </a:r>
            <a:endParaRPr lang="en-AU" sz="1200" dirty="0" smtClean="0">
              <a:effectLst/>
              <a:latin typeface="Verdana" panose="020B0604030504040204" pitchFamily="34" charset="0"/>
              <a:ea typeface="MS Mincho"/>
              <a:cs typeface="Verdana" panose="020B0604030504040204" pitchFamily="34" charset="0"/>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2</a:t>
            </a:fld>
            <a:endParaRPr lang="en-US"/>
          </a:p>
        </p:txBody>
      </p:sp>
    </p:spTree>
    <p:extLst>
      <p:ext uri="{BB962C8B-B14F-4D97-AF65-F5344CB8AC3E}">
        <p14:creationId xmlns:p14="http://schemas.microsoft.com/office/powerpoint/2010/main" val="1993452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20 – Practise good questions</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good questions. Turn to the person sitting next to you and 1. Ask each other 2 closed questions, 2. Ask each other 3 open questions.</a:t>
            </a:r>
            <a:r>
              <a:rPr lang="en-US" sz="1200" b="1"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To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asking open questions.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to turn to the person sitting next to them and ask each other 2 closed and 3 open questions.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Get people back after three minutes and then ask people to share.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group to decide together whether the questions are open or closed questions.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Open questions are harder to ask for most people.</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20</a:t>
            </a:fld>
            <a:endParaRPr lang="en-US"/>
          </a:p>
        </p:txBody>
      </p:sp>
    </p:spTree>
    <p:extLst>
      <p:ext uri="{BB962C8B-B14F-4D97-AF65-F5344CB8AC3E}">
        <p14:creationId xmlns:p14="http://schemas.microsoft.com/office/powerpoint/2010/main" val="1640012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21 – Reflecting on asking questions</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Reflecting on asking questions. </a:t>
            </a:r>
            <a:r>
              <a:rPr lang="en-AU" sz="1200" kern="1200" dirty="0" smtClean="0">
                <a:solidFill>
                  <a:schemeClr val="tx1"/>
                </a:solidFill>
                <a:effectLst/>
                <a:latin typeface="+mn-lt"/>
                <a:ea typeface="+mn-ea"/>
                <a:cs typeface="+mn-cs"/>
              </a:rPr>
              <a:t>Which types of questions do you usually ask</a:t>
            </a:r>
            <a:r>
              <a:rPr lang="en-US" sz="1200" kern="1200" dirty="0" smtClean="0">
                <a:solidFill>
                  <a:schemeClr val="tx1"/>
                </a:solidFill>
                <a:effectLst/>
                <a:latin typeface="+mn-lt"/>
                <a:ea typeface="+mn-ea"/>
                <a:cs typeface="+mn-cs"/>
              </a:rPr>
              <a:t>: the members of your family? Your friends? A peer? Is there a difference in who you ask what type of questions? Take 2 minutes of silence and reflect on this.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To practice reflecting.</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to practice reflecting on their own about the questions on the slide.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Give people two minutes and then ask people to share.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practice reflecting on your own.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write or draw your answers if you want.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It’s good to talk to people about what you learned from your reflection.</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r>
            <a:br>
              <a:rPr lang="en-AU"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21</a:t>
            </a:fld>
            <a:endParaRPr lang="en-US"/>
          </a:p>
        </p:txBody>
      </p:sp>
    </p:spTree>
    <p:extLst>
      <p:ext uri="{BB962C8B-B14F-4D97-AF65-F5344CB8AC3E}">
        <p14:creationId xmlns:p14="http://schemas.microsoft.com/office/powerpoint/2010/main" val="1640012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22 – Why reflect?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Why reflect? (Image description: a hamster running inside a blue spinning wheel.)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To understand why reflection is important to peer support.</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to describe the image on the slide. It is of a hamster running in a spinning wheel.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why this image shows that reflection is important.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we keep doing the same thing without thinking about it, we keep getting the same result.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Change only happens because we think about what we are doing and then decide to do something different.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is true in peer support too! If we want to get a different outcome we have to do something differently.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22</a:t>
            </a:fld>
            <a:endParaRPr lang="en-US"/>
          </a:p>
        </p:txBody>
      </p:sp>
    </p:spTree>
    <p:extLst>
      <p:ext uri="{BB962C8B-B14F-4D97-AF65-F5344CB8AC3E}">
        <p14:creationId xmlns:p14="http://schemas.microsoft.com/office/powerpoint/2010/main" val="121827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23 – Practice Reflecting</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Practice Reflecting. (Image Description: A circular flow chart with three text boxes linked by arrows. The Act text box links to the Reflect text box which links to the Learn text box which links back to the Act text box.)</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To understand more about how reflection works.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Reflection is thinking back about how something went and making changes next time.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the model of Acting, Reflecting and Learning on the slide to explain how reflection works.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Give an easy to follow example.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Reflection can be done again and again.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Everyone can change their minds and ask questions.</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Watch out for:</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Lots of people don't know how to do this. Also lots of people think changing your mind is a weakness.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that comes up, get the group to talk a bit about how people learn.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Focus their experiences on how learning things and trying out different ways of doing this the situation may have gotten better.</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23</a:t>
            </a:fld>
            <a:endParaRPr lang="en-US"/>
          </a:p>
        </p:txBody>
      </p:sp>
    </p:spTree>
    <p:extLst>
      <p:ext uri="{BB962C8B-B14F-4D97-AF65-F5344CB8AC3E}">
        <p14:creationId xmlns:p14="http://schemas.microsoft.com/office/powerpoint/2010/main" val="2190903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Slide 24 – Reflecting </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Reflecting. The ability to reflect is the No. 1 skill for making changes in your life!</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2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The practice of reflecting.</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Reflecting is the number 1 skill you need to make changes in your life.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group what they think about this statement.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an example or ask participants to provide examples.</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24</a:t>
            </a:fld>
            <a:endParaRPr lang="en-US"/>
          </a:p>
        </p:txBody>
      </p:sp>
    </p:spTree>
    <p:extLst>
      <p:ext uri="{BB962C8B-B14F-4D97-AF65-F5344CB8AC3E}">
        <p14:creationId xmlns:p14="http://schemas.microsoft.com/office/powerpoint/2010/main" val="1640012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25 – How we build a movement</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Description: A man walking on a street) – video description</a:t>
            </a:r>
            <a:r>
              <a:rPr lang="en-US" sz="1200" kern="1200" baseline="0" dirty="0" smtClean="0">
                <a:solidFill>
                  <a:schemeClr val="tx1"/>
                </a:solidFill>
                <a:effectLst/>
                <a:latin typeface="+mn-lt"/>
                <a:ea typeface="+mn-ea"/>
                <a:cs typeface="+mn-cs"/>
              </a:rPr>
              <a:t> is below</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To explore how paying it forward makes us feel good.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Doing good stuff, connecting with people, makes us all feel good.</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Play the video. Afterwards people might want to say something. Just let it flow for a bit.</a:t>
            </a:r>
          </a:p>
          <a:p>
            <a:pPr lvl="0"/>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Watch out for:</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might skip this video if you are running short on time. </a:t>
            </a:r>
            <a:endParaRPr lang="en-A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Video description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video is in Thai with English subtitles, so the video description here also includes the subtitles: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man is walking down the street. All of a sudden there is a stream of water coming down from above, just missing him. He puts a dried up pot plant in the water stream. Next, he helps a street food trader, who is an older woman, pushing her cart up a curb. He sits on a table eating and a dog comes and he gives the dog some of his chicken. The cook watches him and shakes his head. Next, he stands in from of a mother and a child sitting on the footpath begging with a sign saying "For education" (in Thai) and he gives the girl money. A shopkeeper watching this shakes his head. Next, he hangs a bunch of bananas on the doorknob on the outside of a front door of a flat. An old woman opens the door, looks around and takes the bananas inside. A voiceover says (in Thai): "What does he get in return for doing this every day?"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we see him walking along the same street as in the beginning. Now the water stream is hitting the pot plant (still dried up), the old woman trader is waiting for him impatiently. She says: “There you are”, as he is running towards her. The dog still gets half of his chicken and he gives money to the girl for her education. The same man is still shaking his head.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end of a day in a bus, he offers his seat to a woman who is standing and afterwards we see the old woman again taking in the bananas.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Next, we see him inside his flat. He eats, feeds the chickens, prays, swats a mosquito, and waters his pot plants. A voiceover says: “He gets nothing. He won’t be richer, he won’t appear on TV”.</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Again he walks the same street with the water still pouring down into the flowerpot. The voiceover says “Still anonymous”. He again helps the old trader, her cap falls off her head, she picks it up and puts it on his head as they laugh together pushing up the cart to the footpath. "And not a bit more famous," says the voiceover. He pats the dog after the meal and then the dog follows him. He pulls out his money and looks down and sees the mum, but the girl is not sitting on her usual spot on the footpath. He looks at the mum. We hear a voice calling out  “Mum” the camera turns around and there is the girl in a school uniform looking at him. They look at each other. He looks at her and smiles. The voiceover says: "What he does receive are emotions". Mum looks at him.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man who we have seen shaking his head now takes off his glasses and watches intently. We see a picture of the man and the older trader laughing together as they push the cart, him feeding the dog. The voiceover says: “He witnesses happiness”. A camera shot of a city (presumably Bangkok a queue of people). Back in this flat eating a banana; the voiceover says, “Reaches a deeper understanding" then he prays. Next the old woman is holding the bananas waving at him, him smiling a bit embarrassed and she gives him a big hug. The voiceover says: “He feels the love”. Next, the woman on the bus and then the mum is smiling up at him. The voiceover says "Receives what money can't buy". At his flat, the dog carries the watering can for him to water his plants with. He walks up the street again, this time we see the once dried up plant in the pot flowering (white Jasmine). "A world made more beautiful," says the voiceover, while we see the young girl sitting on the footpath in her school uniform teaching her mother to how to count.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Next, he is standing next to the woman trader who hands a small package of something to a customer saying: “Here’s extra”. He watches her with interest and then smiles at her. Then a close up of the flowering plant with a butterfly, first in the air, and then landing on the flower. The voiceover saying “And in your life, what do you desire most?” As the sun sets over some TV antennas and trees, he is sitting on a small stool with the dog next to him looking at his own garden. Then it ends with the logo of the Thai Life Insurance Company who made this video.]</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r>
            <a:br>
              <a:rPr lang="en-AU"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25</a:t>
            </a:fld>
            <a:endParaRPr lang="en-US"/>
          </a:p>
        </p:txBody>
      </p:sp>
    </p:spTree>
    <p:extLst>
      <p:ext uri="{BB962C8B-B14F-4D97-AF65-F5344CB8AC3E}">
        <p14:creationId xmlns:p14="http://schemas.microsoft.com/office/powerpoint/2010/main" val="1543650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26 – What Next?</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Next? Practice in your community every day, Have one peer support conversation a week, Find a Mentor, Find a Peer Support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Start your own peer support group, Do peer facilitator training, </a:t>
            </a:r>
            <a:r>
              <a:rPr lang="en-AU" sz="1200" kern="1200" dirty="0" smtClean="0">
                <a:solidFill>
                  <a:schemeClr val="tx1"/>
                </a:solidFill>
                <a:effectLst/>
                <a:latin typeface="+mn-lt"/>
                <a:ea typeface="+mn-ea"/>
                <a:cs typeface="+mn-cs"/>
              </a:rPr>
              <a:t>Do peer mentor training</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Discuss what people can do next.</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People can start doing peer support straight away</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Talk through the different ideas on the slide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People can do peer support in the community, one on one, as a group or with an organization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Find out what peer support groups and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are available for people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a date for next meeting ready if you want to meet again as a group. </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Watch out for:</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you want to keep meeting as a group, make sure you have an action – something to do next.</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date and time and place for your next meeting will keep the momentum going. Don't lose it! </a:t>
            </a:r>
            <a:endParaRPr lang="en-AU" sz="1200" kern="1200" dirty="0" smtClean="0">
              <a:solidFill>
                <a:schemeClr val="tx1"/>
              </a:solidFill>
              <a:effectLst/>
              <a:latin typeface="+mn-lt"/>
              <a:ea typeface="+mn-ea"/>
              <a:cs typeface="+mn-cs"/>
            </a:endParaRPr>
          </a:p>
          <a:p>
            <a:endParaRPr lang="en-US" b="0" baseline="0" dirty="0" smtClean="0"/>
          </a:p>
        </p:txBody>
      </p:sp>
      <p:sp>
        <p:nvSpPr>
          <p:cNvPr id="4" name="Slide Number Placeholder 3"/>
          <p:cNvSpPr>
            <a:spLocks noGrp="1"/>
          </p:cNvSpPr>
          <p:nvPr>
            <p:ph type="sldNum" sz="quarter" idx="10"/>
          </p:nvPr>
        </p:nvSpPr>
        <p:spPr/>
        <p:txBody>
          <a:bodyPr/>
          <a:lstStyle/>
          <a:p>
            <a:fld id="{7D6C12BF-33B0-0E42-8F11-3AB51A864FCB}" type="slidenum">
              <a:rPr lang="en-US" smtClean="0"/>
              <a:t>26</a:t>
            </a:fld>
            <a:endParaRPr lang="en-US"/>
          </a:p>
        </p:txBody>
      </p:sp>
    </p:spTree>
    <p:extLst>
      <p:ext uri="{BB962C8B-B14F-4D97-AF65-F5344CB8AC3E}">
        <p14:creationId xmlns:p14="http://schemas.microsoft.com/office/powerpoint/2010/main" val="3324912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27 – Post Evaluation </a:t>
            </a:r>
          </a:p>
          <a:p>
            <a:r>
              <a:rPr lang="en-AU" sz="1200" b="1" kern="1200" dirty="0" smtClean="0">
                <a:solidFill>
                  <a:schemeClr val="tx1"/>
                </a:solidFill>
                <a:effectLst/>
                <a:latin typeface="+mn-lt"/>
                <a:ea typeface="+mn-ea"/>
                <a:cs typeface="+mn-cs"/>
              </a:rPr>
              <a:t>(Note: only use this slide if you are evaluating</a:t>
            </a:r>
            <a:r>
              <a:rPr lang="en-AU" sz="1200" b="1" kern="1200" baseline="0" dirty="0" smtClean="0">
                <a:solidFill>
                  <a:schemeClr val="tx1"/>
                </a:solidFill>
                <a:effectLst/>
                <a:latin typeface="+mn-lt"/>
                <a:ea typeface="+mn-ea"/>
                <a:cs typeface="+mn-cs"/>
              </a:rPr>
              <a:t> the training) </a:t>
            </a:r>
            <a:endParaRPr lang="en-AU" sz="1200" b="1"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Post evaluation</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get </a:t>
            </a:r>
            <a:r>
              <a:rPr lang="en-AU" sz="1200" kern="1200" dirty="0" smtClean="0">
                <a:solidFill>
                  <a:schemeClr val="tx1"/>
                </a:solidFill>
                <a:effectLst/>
                <a:latin typeface="+mn-lt"/>
                <a:ea typeface="+mn-ea"/>
                <a:cs typeface="+mn-cs"/>
              </a:rPr>
              <a:t>feedback on how to improve the program.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Hand out the Post Evaluation form.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evaluation form asks people what they have learned from the session.</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is not a test.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will help to improve the program for everyone.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Please be honest and give us feedback.</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27</a:t>
            </a:fld>
            <a:endParaRPr lang="en-US"/>
          </a:p>
        </p:txBody>
      </p:sp>
    </p:spTree>
    <p:extLst>
      <p:ext uri="{BB962C8B-B14F-4D97-AF65-F5344CB8AC3E}">
        <p14:creationId xmlns:p14="http://schemas.microsoft.com/office/powerpoint/2010/main" val="2705063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28 – Check-out</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Check out. (Image description: A woman using a wheelchair is waving and has her thumbs up)</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find out how people are feeling and their next steps.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check-out helps find out how people are feeling at the end of the workshop.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also a very powerful way of building accountability and community.</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everyone to write down one word about how they are feeling at the end of the training and one next action from today’s training that they are going to take in peer support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everyone to share their one word and action with the group</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Make sure someone is available to write down people’s answers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28</a:t>
            </a:fld>
            <a:endParaRPr lang="en-US"/>
          </a:p>
        </p:txBody>
      </p:sp>
    </p:spTree>
    <p:extLst>
      <p:ext uri="{BB962C8B-B14F-4D97-AF65-F5344CB8AC3E}">
        <p14:creationId xmlns:p14="http://schemas.microsoft.com/office/powerpoint/2010/main" val="2863592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29</a:t>
            </a:r>
            <a:r>
              <a:rPr lang="en-AU" sz="1200" b="1"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 Graduation </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Graduation. (Image Description: </a:t>
            </a:r>
            <a:r>
              <a:rPr lang="en-US" sz="1200" kern="1200" dirty="0" err="1" smtClean="0">
                <a:solidFill>
                  <a:schemeClr val="tx1"/>
                </a:solidFill>
                <a:effectLst/>
                <a:latin typeface="+mn-lt"/>
                <a:ea typeface="+mn-ea"/>
                <a:cs typeface="+mn-cs"/>
              </a:rPr>
              <a:t>Coloured</a:t>
            </a:r>
            <a:r>
              <a:rPr lang="en-US" sz="1200" kern="1200" dirty="0" smtClean="0">
                <a:solidFill>
                  <a:schemeClr val="tx1"/>
                </a:solidFill>
                <a:effectLst/>
                <a:latin typeface="+mn-lt"/>
                <a:ea typeface="+mn-ea"/>
                <a:cs typeface="+mn-cs"/>
              </a:rPr>
              <a:t> balloons floating about with loads of </a:t>
            </a:r>
            <a:r>
              <a:rPr lang="en-US" sz="1200" kern="1200" dirty="0" err="1" smtClean="0">
                <a:solidFill>
                  <a:schemeClr val="tx1"/>
                </a:solidFill>
                <a:effectLst/>
                <a:latin typeface="+mn-lt"/>
                <a:ea typeface="+mn-ea"/>
                <a:cs typeface="+mn-cs"/>
              </a:rPr>
              <a:t>coloured</a:t>
            </a:r>
            <a:r>
              <a:rPr lang="en-US" sz="1200" kern="1200" dirty="0" smtClean="0">
                <a:solidFill>
                  <a:schemeClr val="tx1"/>
                </a:solidFill>
                <a:effectLst/>
                <a:latin typeface="+mn-lt"/>
                <a:ea typeface="+mn-ea"/>
                <a:cs typeface="+mn-cs"/>
              </a:rPr>
              <a:t> streamers)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formally close the workshop and encourage people to continue their peer support journey.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Celebrate achievements and closure of the program.</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Announce each person, and ask them to come up and take their certificate.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Give one piece of feedback to each participant as they come up to take their certificate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someone to take photos.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Give information to people who need to make up sessions before they are able to graduate.</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29</a:t>
            </a:fld>
            <a:endParaRPr lang="en-US"/>
          </a:p>
        </p:txBody>
      </p:sp>
    </p:spTree>
    <p:extLst>
      <p:ext uri="{BB962C8B-B14F-4D97-AF65-F5344CB8AC3E}">
        <p14:creationId xmlns:p14="http://schemas.microsoft.com/office/powerpoint/2010/main" val="166911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3 – Housekeeping</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Housekeeping, Exits and emergencies, Bathrooms (including accessible bathrooms), Phones, Breaks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2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AU" sz="1200" dirty="0" smtClean="0">
                <a:effectLst/>
                <a:latin typeface="Verdana" panose="020B0604030504040204" pitchFamily="34" charset="0"/>
                <a:ea typeface="Calibri" panose="020F0502020204030204" pitchFamily="34" charset="0"/>
                <a:cs typeface="Times New Roman" panose="02020603050405020304" pitchFamily="18" charset="0"/>
              </a:rPr>
              <a:t>To make sure everyone knows about the venue, the breaks for the session and to turn their phones off.</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Introduce yourself to the group and say where you are from.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Make sure you knows the emergency procedure and where the bathrooms are.</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If you are having a break, you might let people know when, or you might say that there will be a morning tea break, a lunch break and a short break in the afternoon.</a:t>
            </a:r>
            <a:endParaRPr lang="en-AU" sz="1200" dirty="0" smtClean="0">
              <a:effectLst/>
              <a:latin typeface="Verdana" panose="020B0604030504040204" pitchFamily="34" charset="0"/>
              <a:ea typeface="MS Mincho"/>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3</a:t>
            </a:fld>
            <a:endParaRPr lang="en-US"/>
          </a:p>
        </p:txBody>
      </p:sp>
    </p:spTree>
    <p:extLst>
      <p:ext uri="{BB962C8B-B14F-4D97-AF65-F5344CB8AC3E}">
        <p14:creationId xmlns:p14="http://schemas.microsoft.com/office/powerpoint/2010/main" val="886677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4 – Our Purpose</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Our Purpose: “Be the change you want to see in the world” - Mahatma Gandhi</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2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Motivate the group and focus the attention.</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Let the group know that we are here today to learn about peer support.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Read out the quote.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quote talks says that we can all create positive change in the world.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Talk about what the quote means to you.</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Talk about how making positive change is what we are here to do today. </a:t>
            </a:r>
            <a:endParaRPr lang="en-AU" sz="1200" kern="1200" dirty="0" smtClean="0">
              <a:solidFill>
                <a:schemeClr val="tx1"/>
              </a:solidFill>
              <a:effectLst/>
              <a:latin typeface="+mn-lt"/>
              <a:ea typeface="+mn-ea"/>
              <a:cs typeface="+mn-cs"/>
            </a:endParaRPr>
          </a:p>
          <a:p>
            <a:pPr>
              <a:lnSpc>
                <a:spcPct val="150000"/>
              </a:lnSpc>
              <a:spcBef>
                <a:spcPts val="600"/>
              </a:spcBef>
              <a:spcAft>
                <a:spcPts val="600"/>
              </a:spcAft>
            </a:pPr>
            <a:endPar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Watch out for:</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Don't spend too much time on the quote. It might not work for everyone.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7D6C12BF-33B0-0E42-8F11-3AB51A864FCB}" type="slidenum">
              <a:rPr lang="en-US" smtClean="0"/>
              <a:t>4</a:t>
            </a:fld>
            <a:endParaRPr lang="en-US"/>
          </a:p>
        </p:txBody>
      </p:sp>
    </p:spTree>
    <p:extLst>
      <p:ext uri="{BB962C8B-B14F-4D97-AF65-F5344CB8AC3E}">
        <p14:creationId xmlns:p14="http://schemas.microsoft.com/office/powerpoint/2010/main" val="233522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5 – Welcome </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 </a:t>
            </a: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Welcome.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(Image Description: the word welcome in many different languages and </a:t>
            </a:r>
            <a:r>
              <a:rPr lang="en-US" sz="1200" dirty="0" err="1" smtClean="0">
                <a:effectLst/>
                <a:latin typeface="Verdana" panose="020B0604030504040204" pitchFamily="34" charset="0"/>
                <a:ea typeface="Calibri" panose="020F0502020204030204" pitchFamily="34" charset="0"/>
                <a:cs typeface="Times New Roman" panose="02020603050405020304" pitchFamily="18" charset="0"/>
              </a:rPr>
              <a:t>colours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a:t>
            </a: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15-20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So that people get to know each other and feel welcome.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Peer support starts with getting to know one another.</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Ask everyone to introduce themselves and say something about themselves.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Make sure that everyone in the room has a chance to speak. Very important.</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Thank everyone for their contribution.</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If you are going a bit over time, don't panic. </a:t>
            </a:r>
            <a:endParaRPr lang="en-AU" sz="1200" dirty="0" smtClean="0">
              <a:effectLst/>
              <a:latin typeface="Verdana" panose="020B0604030504040204" pitchFamily="34" charset="0"/>
              <a:ea typeface="MS Mincho"/>
              <a:cs typeface="Verdana" panose="020B0604030504040204" pitchFamily="34" charset="0"/>
            </a:endParaRPr>
          </a:p>
          <a:p>
            <a:pPr marL="0" lvl="0" indent="0">
              <a:lnSpc>
                <a:spcPct val="150000"/>
              </a:lnSpc>
              <a:spcBef>
                <a:spcPts val="600"/>
              </a:spcBef>
              <a:spcAft>
                <a:spcPts val="600"/>
              </a:spcAft>
              <a:buClr>
                <a:srgbClr val="FF6600"/>
              </a:buClr>
              <a:buFont typeface="Wingdings 3" panose="05040102010807070707" pitchFamily="18" charset="2"/>
              <a:buNone/>
            </a:pPr>
            <a:endParaRPr lang="en-US" sz="1200" dirty="0" smtClean="0">
              <a:effectLst/>
              <a:latin typeface="Verdana" panose="020B0604030504040204" pitchFamily="34" charset="0"/>
              <a:ea typeface="MS Mincho"/>
              <a:cs typeface="Verdana" panose="020B0604030504040204" pitchFamily="34" charset="0"/>
            </a:endParaRPr>
          </a:p>
          <a:p>
            <a:pPr marL="0" lvl="0" indent="0">
              <a:lnSpc>
                <a:spcPct val="150000"/>
              </a:lnSpc>
              <a:spcBef>
                <a:spcPts val="600"/>
              </a:spcBef>
              <a:spcAft>
                <a:spcPts val="600"/>
              </a:spcAft>
              <a:buClr>
                <a:srgbClr val="FF6600"/>
              </a:buClr>
              <a:buFont typeface="Wingdings 3" panose="05040102010807070707" pitchFamily="18" charset="2"/>
              <a:buNone/>
            </a:pPr>
            <a:r>
              <a:rPr lang="en-US" sz="1200" dirty="0" smtClean="0">
                <a:effectLst/>
                <a:latin typeface="Verdana" panose="020B0604030504040204" pitchFamily="34" charset="0"/>
                <a:ea typeface="MS Mincho"/>
                <a:cs typeface="Verdana" panose="020B0604030504040204" pitchFamily="34" charset="0"/>
              </a:rPr>
              <a:t>You can also try a simple </a:t>
            </a:r>
            <a:r>
              <a:rPr lang="en-US" sz="1200" b="1" dirty="0" smtClean="0">
                <a:effectLst/>
                <a:latin typeface="Verdana" panose="020B0604030504040204" pitchFamily="34" charset="0"/>
                <a:ea typeface="MS Mincho"/>
                <a:cs typeface="Verdana" panose="020B0604030504040204" pitchFamily="34" charset="0"/>
              </a:rPr>
              <a:t>ice-breaker</a:t>
            </a:r>
            <a:r>
              <a:rPr lang="en-US" sz="1200" dirty="0" smtClean="0">
                <a:effectLst/>
                <a:latin typeface="Verdana" panose="020B0604030504040204" pitchFamily="34" charset="0"/>
                <a:ea typeface="MS Mincho"/>
                <a:cs typeface="Verdana" panose="020B0604030504040204" pitchFamily="34" charset="0"/>
              </a:rPr>
              <a:t>, like asking people to introduce themselves and ask:</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Font typeface="+mj-lt"/>
              <a:buAutoNum type="arabicPeriod"/>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What is one thing that makes you happy?</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Font typeface="+mj-lt"/>
              <a:buAutoNum type="arabicPeriod"/>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And what is one thing you would like to get out of today?</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For more ideas, read </a:t>
            </a:r>
            <a:r>
              <a:rPr lang="en-US" sz="1200" b="1" dirty="0" smtClean="0">
                <a:effectLst/>
                <a:latin typeface="Verdana" panose="020B0604030504040204" pitchFamily="34" charset="0"/>
                <a:ea typeface="Calibri" panose="020F0502020204030204" pitchFamily="34" charset="0"/>
                <a:cs typeface="Times New Roman" panose="02020603050405020304" pitchFamily="18" charset="0"/>
              </a:rPr>
              <a:t>Introduction/ Welcome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and </a:t>
            </a:r>
            <a:r>
              <a:rPr lang="en-US" sz="1200" b="1" dirty="0" smtClean="0">
                <a:effectLst/>
                <a:latin typeface="Verdana" panose="020B0604030504040204" pitchFamily="34" charset="0"/>
                <a:ea typeface="Calibri" panose="020F0502020204030204" pitchFamily="34" charset="0"/>
                <a:cs typeface="Times New Roman" panose="02020603050405020304" pitchFamily="18" charset="0"/>
              </a:rPr>
              <a:t>Icebreakers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in the Peer Facilitators Toolbox.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Things to watch out for:</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nSpc>
                <a:spcPct val="150000"/>
              </a:lnSpc>
              <a:spcBef>
                <a:spcPts val="600"/>
              </a:spcBef>
              <a:spcAft>
                <a:spcPts val="600"/>
              </a:spcAft>
              <a:buFont typeface="Arial" panose="020B0604020202020204" pitchFamily="34" charset="0"/>
              <a:buChar char="•"/>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Make sure everyone gets equal time to speak. Ask people to share one thing only.</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nSpc>
                <a:spcPct val="150000"/>
              </a:lnSpc>
              <a:spcBef>
                <a:spcPts val="600"/>
              </a:spcBef>
              <a:spcAft>
                <a:spcPts val="600"/>
              </a:spcAft>
              <a:buFont typeface="Arial" panose="020B0604020202020204" pitchFamily="34" charset="0"/>
              <a:buChar char="•"/>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The length of this exercise will depend on the size of your group.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nSpc>
                <a:spcPct val="150000"/>
              </a:lnSpc>
              <a:spcBef>
                <a:spcPts val="600"/>
              </a:spcBef>
              <a:spcAft>
                <a:spcPts val="600"/>
              </a:spcAft>
              <a:buFont typeface="Arial" panose="020B0604020202020204" pitchFamily="34" charset="0"/>
              <a:buChar char="•"/>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This may be first time people are together and you will need to give time for them to get to know one another.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nSpc>
                <a:spcPct val="150000"/>
              </a:lnSpc>
              <a:spcBef>
                <a:spcPts val="600"/>
              </a:spcBef>
              <a:spcAft>
                <a:spcPts val="600"/>
              </a:spcAft>
              <a:buFont typeface="Arial" panose="020B0604020202020204" pitchFamily="34" charset="0"/>
              <a:buChar char="•"/>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If you are going a bit over time, don't panic. You can simply push a bit faster through the content.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lvl="0"/>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5</a:t>
            </a:fld>
            <a:endParaRPr lang="en-US"/>
          </a:p>
        </p:txBody>
      </p:sp>
    </p:spTree>
    <p:extLst>
      <p:ext uri="{BB962C8B-B14F-4D97-AF65-F5344CB8AC3E}">
        <p14:creationId xmlns:p14="http://schemas.microsoft.com/office/powerpoint/2010/main" val="132411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6 – Pre Evaluation </a:t>
            </a:r>
          </a:p>
          <a:p>
            <a:pPr>
              <a:spcBef>
                <a:spcPts val="1200"/>
              </a:spcBef>
              <a:spcAft>
                <a:spcPts val="1200"/>
              </a:spcAft>
            </a:pPr>
            <a:r>
              <a:rPr lang="en-US" sz="1200" b="0" dirty="0" smtClean="0">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Note: only use this slide if you are evaluating this workshop.</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Pre Evaluation.</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(Image description: a hand holding a pen to fill out a form)</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15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To improve the program for everyone.</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Hand out any Pre Evaluation forms.</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This evaluation form will help improve the program for everyone.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Please be honest and give us feedback.</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It is not a test and it is not compulsory.</a:t>
            </a:r>
          </a:p>
          <a:p>
            <a:pPr marL="0" lvl="0" indent="0">
              <a:lnSpc>
                <a:spcPct val="150000"/>
              </a:lnSpc>
              <a:spcBef>
                <a:spcPts val="600"/>
              </a:spcBef>
              <a:spcAft>
                <a:spcPts val="600"/>
              </a:spcAft>
              <a:buClr>
                <a:srgbClr val="FF6600"/>
              </a:buClr>
              <a:buFont typeface="Wingdings 3" panose="05040102010807070707" pitchFamily="18" charset="2"/>
              <a:buNone/>
            </a:pPr>
            <a:endParaRPr lang="en-AU" sz="1200" dirty="0" smtClean="0">
              <a:effectLst/>
              <a:latin typeface="Verdana" panose="020B0604030504040204" pitchFamily="34" charset="0"/>
              <a:ea typeface="MS Mincho"/>
              <a:cs typeface="Verdana" panose="020B0604030504040204" pitchFamily="34"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Extra Questions: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Does anyone need help filling in this form?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Things to watch out for:</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Some people might feel uncomfortable filling this out or asking for help. Make sure someone is available to help.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7D6C12BF-33B0-0E42-8F11-3AB51A864FCB}" type="slidenum">
              <a:rPr lang="en-US" smtClean="0"/>
              <a:t>6</a:t>
            </a:fld>
            <a:endParaRPr lang="en-US"/>
          </a:p>
        </p:txBody>
      </p:sp>
    </p:spTree>
    <p:extLst>
      <p:ext uri="{BB962C8B-B14F-4D97-AF65-F5344CB8AC3E}">
        <p14:creationId xmlns:p14="http://schemas.microsoft.com/office/powerpoint/2010/main" val="270284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7 – What do you want to get out of today?</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What do you want to get out of today?</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5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To find out people’s expectations for the day.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Ask the group what they want to get out of today.</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Write all responses on a whiteboard / butcher’s paper.</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Help people feel heard by repeating what they say.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Write </a:t>
            </a:r>
            <a:r>
              <a:rPr lang="en-US" sz="1200" b="1" dirty="0" smtClean="0">
                <a:effectLst/>
                <a:latin typeface="Verdana" panose="020B0604030504040204" pitchFamily="34" charset="0"/>
                <a:ea typeface="MS Mincho"/>
                <a:cs typeface="Verdana" panose="020B0604030504040204" pitchFamily="34" charset="0"/>
              </a:rPr>
              <a:t>Parking Lot</a:t>
            </a:r>
            <a:r>
              <a:rPr lang="en-US" sz="1200" dirty="0" smtClean="0">
                <a:effectLst/>
                <a:latin typeface="Verdana" panose="020B0604030504040204" pitchFamily="34" charset="0"/>
                <a:ea typeface="MS Mincho"/>
                <a:cs typeface="Verdana" panose="020B0604030504040204" pitchFamily="34" charset="0"/>
              </a:rPr>
              <a:t> at the top of another piece of butcher’s paper. If someone says something that you cannot cover, write it down here.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For more ideas, read about </a:t>
            </a:r>
            <a:r>
              <a:rPr lang="en-US" sz="1200" b="1" dirty="0" smtClean="0">
                <a:effectLst/>
                <a:latin typeface="Verdana" panose="020B0604030504040204" pitchFamily="34" charset="0"/>
                <a:ea typeface="MS Mincho"/>
                <a:cs typeface="Verdana" panose="020B0604030504040204" pitchFamily="34" charset="0"/>
              </a:rPr>
              <a:t>Expectations and the Parking Lot </a:t>
            </a:r>
            <a:r>
              <a:rPr lang="en-US" sz="1200" dirty="0" smtClean="0">
                <a:effectLst/>
                <a:latin typeface="Verdana" panose="020B0604030504040204" pitchFamily="34" charset="0"/>
                <a:ea typeface="MS Mincho"/>
                <a:cs typeface="Verdana" panose="020B0604030504040204" pitchFamily="34" charset="0"/>
              </a:rPr>
              <a:t>in the </a:t>
            </a:r>
            <a:r>
              <a:rPr lang="en-US" sz="1200" b="1" dirty="0" smtClean="0">
                <a:effectLst/>
                <a:latin typeface="Verdana" panose="020B0604030504040204" pitchFamily="34" charset="0"/>
                <a:ea typeface="MS Mincho"/>
                <a:cs typeface="Verdana" panose="020B0604030504040204" pitchFamily="34" charset="0"/>
              </a:rPr>
              <a:t>Peer Facilitators Toolbox</a:t>
            </a:r>
            <a:r>
              <a:rPr lang="en-US" sz="1200" dirty="0" smtClean="0">
                <a:effectLst/>
                <a:latin typeface="Verdana" panose="020B0604030504040204" pitchFamily="34" charset="0"/>
                <a:ea typeface="MS Mincho"/>
                <a:cs typeface="Verdana" panose="020B0604030504040204" pitchFamily="34" charset="0"/>
              </a:rPr>
              <a:t>.</a:t>
            </a:r>
            <a:endParaRPr lang="en-AU" sz="1200" dirty="0" smtClean="0">
              <a:effectLst/>
              <a:latin typeface="Verdana" panose="020B0604030504040204" pitchFamily="34" charset="0"/>
              <a:ea typeface="MS Mincho"/>
              <a:cs typeface="Verdana" panose="020B0604030504040204" pitchFamily="34" charset="0"/>
            </a:endParaRPr>
          </a:p>
          <a:p>
            <a:pPr>
              <a:lnSpc>
                <a:spcPct val="150000"/>
              </a:lnSpc>
              <a:spcBef>
                <a:spcPts val="600"/>
              </a:spcBef>
              <a:spcAft>
                <a:spcPts val="600"/>
              </a:spcAft>
            </a:pPr>
            <a:endPar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Extra Questions: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If you walked away with one thing after today, what would that be?</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Things to watch out for:</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r>
              <a:rPr lang="en-AU" sz="1100" dirty="0" smtClean="0">
                <a:effectLst/>
                <a:latin typeface="Verdana" panose="020B0604030504040204" pitchFamily="34" charset="0"/>
                <a:ea typeface="Calibri" panose="020F0502020204030204" pitchFamily="34" charset="0"/>
                <a:cs typeface="Times New Roman" panose="02020603050405020304" pitchFamily="18" charset="0"/>
              </a:rPr>
              <a:t>Some people might want something different. That’s okay! Make some time at the end of the day for people to talk about what they want. This is peer support in action! </a:t>
            </a:r>
            <a:endParaRPr lang="en-AU" dirty="0"/>
          </a:p>
        </p:txBody>
      </p:sp>
      <p:sp>
        <p:nvSpPr>
          <p:cNvPr id="4" name="Slide Number Placeholder 3"/>
          <p:cNvSpPr>
            <a:spLocks noGrp="1"/>
          </p:cNvSpPr>
          <p:nvPr>
            <p:ph type="sldNum" sz="quarter" idx="10"/>
          </p:nvPr>
        </p:nvSpPr>
        <p:spPr/>
        <p:txBody>
          <a:bodyPr/>
          <a:lstStyle/>
          <a:p>
            <a:fld id="{7D6C12BF-33B0-0E42-8F11-3AB51A864FCB}" type="slidenum">
              <a:rPr lang="en-US" smtClean="0"/>
              <a:t>7</a:t>
            </a:fld>
            <a:endParaRPr lang="en-US"/>
          </a:p>
        </p:txBody>
      </p:sp>
    </p:spTree>
    <p:extLst>
      <p:ext uri="{BB962C8B-B14F-4D97-AF65-F5344CB8AC3E}">
        <p14:creationId xmlns:p14="http://schemas.microsoft.com/office/powerpoint/2010/main" val="412232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8 – Session 3: What skills do I need?</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Session 3: What skills do I need? Listening, reflecting and asking questions.</a:t>
            </a:r>
            <a:r>
              <a:rPr lang="en-US" sz="1200" baseline="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2-5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Provide an overview of today’s material</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Session 3 covers the most important skills for doing peer support.  </a:t>
            </a: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Listening</a:t>
            </a: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Reflecting</a:t>
            </a:r>
            <a:r>
              <a:rPr lang="en-US" sz="1200" baseline="0" dirty="0" smtClean="0">
                <a:effectLst/>
                <a:latin typeface="Verdana" panose="020B0604030504040204" pitchFamily="34" charset="0"/>
                <a:ea typeface="MS Mincho"/>
                <a:cs typeface="Verdana" panose="020B0604030504040204" pitchFamily="34" charset="0"/>
              </a:rPr>
              <a:t> and </a:t>
            </a: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baseline="0" dirty="0" smtClean="0">
                <a:effectLst/>
                <a:latin typeface="Verdana" panose="020B0604030504040204" pitchFamily="34" charset="0"/>
                <a:ea typeface="MS Mincho"/>
                <a:cs typeface="Verdana" panose="020B0604030504040204" pitchFamily="34" charset="0"/>
              </a:rPr>
              <a:t>Asking Questions </a:t>
            </a:r>
            <a:endParaRPr lang="en-US"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endParaRPr lang="en-AU" sz="1200" dirty="0" smtClean="0">
              <a:effectLst/>
              <a:latin typeface="Verdana" panose="020B0604030504040204" pitchFamily="34" charset="0"/>
              <a:ea typeface="MS Mincho"/>
              <a:cs typeface="Verdana" panose="020B0604030504040204" pitchFamily="34"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Extra Questions: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Any questions? It is good to check people’s understanding early on. Make sure people feel they can ask questions.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Things to watch out for:</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Don’t spend too much time on this slide, it is just an introduction. There will be time to go into detail later on.</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spcBef>
                <a:spcPts val="1200"/>
              </a:spcBef>
              <a:spcAft>
                <a:spcPts val="1200"/>
              </a:spcAft>
            </a:pPr>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8</a:t>
            </a:fld>
            <a:endParaRPr lang="en-US"/>
          </a:p>
        </p:txBody>
      </p:sp>
    </p:spTree>
    <p:extLst>
      <p:ext uri="{BB962C8B-B14F-4D97-AF65-F5344CB8AC3E}">
        <p14:creationId xmlns:p14="http://schemas.microsoft.com/office/powerpoint/2010/main" val="388882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8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9 – How we work together</a:t>
            </a:r>
          </a:p>
          <a:p>
            <a:pPr>
              <a:spcBef>
                <a:spcPts val="1200"/>
              </a:spcBef>
              <a:spcAft>
                <a:spcPts val="1200"/>
              </a:spcAft>
            </a:pPr>
            <a:endParaRPr lang="en-AU" sz="18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6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a:t>
            </a: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050" dirty="0" smtClean="0">
                <a:effectLst/>
                <a:latin typeface="Verdana" panose="020B0604030504040204" pitchFamily="34" charset="0"/>
                <a:ea typeface="Calibri" panose="020F0502020204030204" pitchFamily="34" charset="0"/>
                <a:cs typeface="Times New Roman" panose="02020603050405020304" pitchFamily="18" charset="0"/>
              </a:rPr>
              <a:t>How we work together: We start together on time and finish on time; We take responsibility for our own learning; We support each other to learn; We hold each other to account; We are respectful of each other; We are focused on learning; We are community – we look out for each other …….. ?</a:t>
            </a:r>
          </a:p>
          <a:p>
            <a:pPr>
              <a:lnSpc>
                <a:spcPct val="150000"/>
              </a:lnSpc>
              <a:spcBef>
                <a:spcPts val="600"/>
              </a:spcBef>
              <a:spcAft>
                <a:spcPts val="600"/>
              </a:spcAft>
            </a:pP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Depends on number of people, no more than 10 minutes.</a:t>
            </a:r>
          </a:p>
          <a:p>
            <a:pPr>
              <a:lnSpc>
                <a:spcPct val="150000"/>
              </a:lnSpc>
              <a:spcBef>
                <a:spcPts val="600"/>
              </a:spcBef>
              <a:spcAft>
                <a:spcPts val="600"/>
              </a:spcAft>
            </a:pP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To set ground rules about what to expect from each other. </a:t>
            </a:r>
          </a:p>
          <a:p>
            <a:pPr>
              <a:lnSpc>
                <a:spcPct val="150000"/>
              </a:lnSpc>
              <a:spcBef>
                <a:spcPts val="600"/>
              </a:spcBef>
              <a:spcAft>
                <a:spcPts val="600"/>
              </a:spcAft>
            </a:pP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600" dirty="0" smtClean="0">
                <a:effectLst/>
                <a:latin typeface="Verdana" panose="020B0604030504040204" pitchFamily="34" charset="0"/>
                <a:ea typeface="MS Mincho"/>
                <a:cs typeface="Verdana" panose="020B0604030504040204" pitchFamily="34" charset="0"/>
              </a:rPr>
              <a:t>Before showing the slide, ask the group to tell you how they want to work together today.  </a:t>
            </a:r>
            <a:endParaRPr lang="en-AU" sz="16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600" dirty="0" smtClean="0">
                <a:effectLst/>
                <a:latin typeface="Verdana" panose="020B0604030504040204" pitchFamily="34" charset="0"/>
                <a:ea typeface="MS Mincho"/>
                <a:cs typeface="Verdana" panose="020B0604030504040204" pitchFamily="34" charset="0"/>
              </a:rPr>
              <a:t>Write down each person’s suggestion. </a:t>
            </a:r>
            <a:endParaRPr lang="en-AU" sz="16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600" dirty="0" smtClean="0">
                <a:effectLst/>
                <a:latin typeface="Verdana" panose="020B0604030504040204" pitchFamily="34" charset="0"/>
                <a:ea typeface="MS Mincho"/>
                <a:cs typeface="Verdana" panose="020B0604030504040204" pitchFamily="34" charset="0"/>
              </a:rPr>
              <a:t>If the group runs out of ideas, go through the slide.</a:t>
            </a:r>
            <a:endParaRPr lang="en-AU" sz="16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600" dirty="0" smtClean="0">
                <a:effectLst/>
                <a:latin typeface="Verdana" panose="020B0604030504040204" pitchFamily="34" charset="0"/>
                <a:ea typeface="MS Mincho"/>
                <a:cs typeface="Verdana" panose="020B0604030504040204" pitchFamily="34" charset="0"/>
              </a:rPr>
              <a:t>Talk about </a:t>
            </a:r>
            <a:r>
              <a:rPr lang="en-US" sz="1600" b="1" dirty="0" smtClean="0">
                <a:effectLst/>
                <a:latin typeface="Verdana" panose="020B0604030504040204" pitchFamily="34" charset="0"/>
                <a:ea typeface="MS Mincho"/>
                <a:cs typeface="Verdana" panose="020B0604030504040204" pitchFamily="34" charset="0"/>
              </a:rPr>
              <a:t>respect</a:t>
            </a:r>
            <a:r>
              <a:rPr lang="en-US" sz="1600" dirty="0" smtClean="0">
                <a:effectLst/>
                <a:latin typeface="Verdana" panose="020B0604030504040204" pitchFamily="34" charset="0"/>
                <a:ea typeface="MS Mincho"/>
                <a:cs typeface="Verdana" panose="020B0604030504040204" pitchFamily="34" charset="0"/>
              </a:rPr>
              <a:t> and </a:t>
            </a:r>
            <a:r>
              <a:rPr lang="en-US" sz="1600" b="1" dirty="0" smtClean="0">
                <a:effectLst/>
                <a:latin typeface="Verdana" panose="020B0604030504040204" pitchFamily="34" charset="0"/>
                <a:ea typeface="MS Mincho"/>
                <a:cs typeface="Verdana" panose="020B0604030504040204" pitchFamily="34" charset="0"/>
              </a:rPr>
              <a:t>confidentiality</a:t>
            </a:r>
            <a:r>
              <a:rPr lang="en-US" sz="1600" dirty="0" smtClean="0">
                <a:effectLst/>
                <a:latin typeface="Verdana" panose="020B0604030504040204" pitchFamily="34" charset="0"/>
                <a:ea typeface="MS Mincho"/>
                <a:cs typeface="Verdana" panose="020B0604030504040204" pitchFamily="34" charset="0"/>
              </a:rPr>
              <a:t> (see </a:t>
            </a:r>
            <a:r>
              <a:rPr lang="en-US" sz="1600" b="1" dirty="0" smtClean="0">
                <a:effectLst/>
                <a:latin typeface="Verdana" panose="020B0604030504040204" pitchFamily="34" charset="0"/>
                <a:ea typeface="MS Mincho"/>
                <a:cs typeface="Verdana" panose="020B0604030504040204" pitchFamily="34" charset="0"/>
              </a:rPr>
              <a:t>Peer Facilitators Toolbox</a:t>
            </a:r>
            <a:r>
              <a:rPr lang="en-US" sz="1600" dirty="0" smtClean="0">
                <a:effectLst/>
                <a:latin typeface="Verdana" panose="020B0604030504040204" pitchFamily="34" charset="0"/>
                <a:ea typeface="MS Mincho"/>
                <a:cs typeface="Verdana" panose="020B0604030504040204" pitchFamily="34" charset="0"/>
              </a:rPr>
              <a:t> for more information).</a:t>
            </a:r>
            <a:endParaRPr lang="en-AU" sz="16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600" dirty="0" smtClean="0">
                <a:effectLst/>
                <a:latin typeface="Verdana" panose="020B0604030504040204" pitchFamily="34" charset="0"/>
                <a:ea typeface="MS Mincho"/>
                <a:cs typeface="Verdana" panose="020B0604030504040204" pitchFamily="34" charset="0"/>
              </a:rPr>
              <a:t>Check that everyone agrees with the list of ground rules before moving on.</a:t>
            </a:r>
          </a:p>
          <a:p>
            <a:pPr marL="342900" lvl="0" indent="-342900">
              <a:lnSpc>
                <a:spcPct val="150000"/>
              </a:lnSpc>
              <a:spcBef>
                <a:spcPts val="600"/>
              </a:spcBef>
              <a:spcAft>
                <a:spcPts val="600"/>
              </a:spcAft>
              <a:buClr>
                <a:srgbClr val="FF6600"/>
              </a:buClr>
              <a:buFont typeface="Wingdings 3" panose="05040102010807070707" pitchFamily="18" charset="2"/>
              <a:buChar char=""/>
            </a:pPr>
            <a:endParaRPr lang="en-AU" sz="1600" dirty="0" smtClean="0">
              <a:effectLst/>
              <a:latin typeface="Verdana" panose="020B0604030504040204" pitchFamily="34" charset="0"/>
              <a:ea typeface="MS Mincho"/>
              <a:cs typeface="Verdana" panose="020B0604030504040204" pitchFamily="34" charset="0"/>
            </a:endParaRPr>
          </a:p>
          <a:p>
            <a:pPr>
              <a:lnSpc>
                <a:spcPct val="150000"/>
              </a:lnSpc>
              <a:spcBef>
                <a:spcPts val="600"/>
              </a:spcBef>
              <a:spcAft>
                <a:spcPts val="600"/>
              </a:spcAft>
            </a:pPr>
            <a:r>
              <a:rPr lang="en-US" sz="16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Questions you might like to ask:</a:t>
            </a: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Is it ok to interrupt each other? Can we talk about everything we say here to other people? What should we do when we get stuck on something?</a:t>
            </a:r>
          </a:p>
          <a:p>
            <a:pPr>
              <a:lnSpc>
                <a:spcPct val="150000"/>
              </a:lnSpc>
              <a:spcBef>
                <a:spcPts val="600"/>
              </a:spcBef>
              <a:spcAft>
                <a:spcPts val="600"/>
              </a:spcAft>
            </a:pP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Things to watch out for:</a:t>
            </a: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r>
              <a:rPr lang="en-AU" sz="1400" dirty="0" smtClean="0">
                <a:effectLst/>
                <a:latin typeface="Verdana" panose="020B0604030504040204" pitchFamily="34" charset="0"/>
                <a:ea typeface="Calibri" panose="020F0502020204030204" pitchFamily="34" charset="0"/>
                <a:cs typeface="Times New Roman" panose="02020603050405020304" pitchFamily="18" charset="0"/>
              </a:rPr>
              <a:t>Allow for conversations but keep an eye on the time. 	</a:t>
            </a:r>
            <a:endParaRPr lang="en-US" sz="1600" b="1" dirty="0">
              <a:solidFill>
                <a:srgbClr val="FF0000"/>
              </a:solidFill>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9</a:t>
            </a:fld>
            <a:endParaRPr lang="en-US"/>
          </a:p>
        </p:txBody>
      </p:sp>
    </p:spTree>
    <p:extLst>
      <p:ext uri="{BB962C8B-B14F-4D97-AF65-F5344CB8AC3E}">
        <p14:creationId xmlns:p14="http://schemas.microsoft.com/office/powerpoint/2010/main" val="311142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BD23A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aster subtitle style</a:t>
            </a:r>
            <a:endParaRPr lang="en-US" dirty="0"/>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graphicFrame>
        <p:nvGraphicFramePr>
          <p:cNvPr id="8" name="Object 7"/>
          <p:cNvGraphicFramePr>
            <a:graphicFrameLocks noChangeAspect="1"/>
          </p:cNvGraphicFramePr>
          <p:nvPr userDrawn="1">
            <p:extLst>
              <p:ext uri="{D42A27DB-BD31-4B8C-83A1-F6EECF244321}">
                <p14:modId xmlns:p14="http://schemas.microsoft.com/office/powerpoint/2010/main" val="95490318"/>
              </p:ext>
            </p:extLst>
          </p:nvPr>
        </p:nvGraphicFramePr>
        <p:xfrm>
          <a:off x="1511300" y="3308350"/>
          <a:ext cx="6121400" cy="241300"/>
        </p:xfrm>
        <a:graphic>
          <a:graphicData uri="http://schemas.openxmlformats.org/presentationml/2006/ole">
            <mc:AlternateContent xmlns:mc="http://schemas.openxmlformats.org/markup-compatibility/2006">
              <mc:Choice xmlns:v="urn:schemas-microsoft-com:vml" Requires="v">
                <p:oleObj spid="_x0000_s1152" name="Document" r:id="rId4" imgW="6121400" imgH="241300" progId="Word.Document.12">
                  <p:embed/>
                </p:oleObj>
              </mc:Choice>
              <mc:Fallback>
                <p:oleObj name="Document" r:id="rId4" imgW="6121400" imgH="241300" progId="Word.Document.12">
                  <p:embed/>
                  <p:pic>
                    <p:nvPicPr>
                      <p:cNvPr id="0" name=""/>
                      <p:cNvPicPr/>
                      <p:nvPr/>
                    </p:nvPicPr>
                    <p:blipFill>
                      <a:blip r:embed="rId5"/>
                      <a:stretch>
                        <a:fillRect/>
                      </a:stretch>
                    </p:blipFill>
                    <p:spPr>
                      <a:xfrm>
                        <a:off x="1511300" y="3308350"/>
                        <a:ext cx="6121400" cy="241300"/>
                      </a:xfrm>
                      <a:prstGeom prst="rect">
                        <a:avLst/>
                      </a:prstGeom>
                    </p:spPr>
                  </p:pic>
                </p:oleObj>
              </mc:Fallback>
            </mc:AlternateContent>
          </a:graphicData>
        </a:graphic>
      </p:graphicFrame>
    </p:spTree>
    <p:extLst>
      <p:ext uri="{BB962C8B-B14F-4D97-AF65-F5344CB8AC3E}">
        <p14:creationId xmlns:p14="http://schemas.microsoft.com/office/powerpoint/2010/main" val="144164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21305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74887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3366FF"/>
                </a:solidFill>
              </a:defRPr>
            </a:lvl2pPr>
            <a:lvl3pPr>
              <a:defRPr>
                <a:solidFill>
                  <a:srgbClr val="3366FF"/>
                </a:solidFill>
              </a:defRPr>
            </a:lvl3pPr>
            <a:lvl4pPr>
              <a:defRPr>
                <a:solidFill>
                  <a:srgbClr val="3366FF"/>
                </a:solidFill>
              </a:defRPr>
            </a:lvl4pPr>
            <a:lvl5pPr>
              <a:defRPr>
                <a:solidFill>
                  <a:srgbClr val="3366FF"/>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157325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73501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solidFill>
                  <a:srgbClr val="3366FF"/>
                </a:solidFill>
              </a:defRPr>
            </a:lvl2pPr>
            <a:lvl3pPr>
              <a:defRPr sz="2000">
                <a:solidFill>
                  <a:srgbClr val="3366FF"/>
                </a:solidFill>
              </a:defRPr>
            </a:lvl3pPr>
            <a:lvl4pPr>
              <a:defRPr sz="1800">
                <a:solidFill>
                  <a:srgbClr val="3366FF"/>
                </a:solidFill>
              </a:defRPr>
            </a:lvl4pPr>
            <a:lvl5pPr>
              <a:defRPr sz="1800">
                <a:solidFill>
                  <a:srgbClr val="3366FF"/>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solidFill>
                  <a:srgbClr val="3366FF"/>
                </a:solidFill>
              </a:defRPr>
            </a:lvl2pPr>
            <a:lvl3pPr>
              <a:defRPr sz="2000">
                <a:solidFill>
                  <a:srgbClr val="3366FF"/>
                </a:solidFill>
              </a:defRPr>
            </a:lvl3pPr>
            <a:lvl4pPr>
              <a:defRPr sz="1800">
                <a:solidFill>
                  <a:srgbClr val="3366FF"/>
                </a:solidFill>
              </a:defRPr>
            </a:lvl4pPr>
            <a:lvl5pPr>
              <a:defRPr sz="1800">
                <a:solidFill>
                  <a:srgbClr val="3366FF"/>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Date Placeholder 4"/>
          <p:cNvSpPr>
            <a:spLocks noGrp="1"/>
          </p:cNvSpPr>
          <p:nvPr>
            <p:ph type="dt" sz="half" idx="10"/>
          </p:nvPr>
        </p:nvSpPr>
        <p:spPr/>
        <p:txBody>
          <a:bodyPr/>
          <a:lstStyle/>
          <a:p>
            <a:fld id="{401C0434-E3F8-FB45-83D2-B16415B1A6A1}"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310976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solidFill>
                  <a:srgbClr val="3366FF"/>
                </a:solidFill>
              </a:defRPr>
            </a:lvl2pPr>
            <a:lvl3pPr>
              <a:defRPr sz="1800">
                <a:solidFill>
                  <a:srgbClr val="3366FF"/>
                </a:solidFill>
              </a:defRPr>
            </a:lvl3pPr>
            <a:lvl4pPr>
              <a:defRPr sz="1600">
                <a:solidFill>
                  <a:srgbClr val="3366FF"/>
                </a:solidFill>
              </a:defRPr>
            </a:lvl4pPr>
            <a:lvl5pPr>
              <a:defRPr sz="1600">
                <a:solidFill>
                  <a:srgbClr val="3366FF"/>
                </a:solidFill>
              </a:defRPr>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solidFill>
                  <a:srgbClr val="3366FF"/>
                </a:solidFill>
              </a:defRPr>
            </a:lvl2pPr>
            <a:lvl3pPr>
              <a:defRPr sz="1800">
                <a:solidFill>
                  <a:srgbClr val="3366FF"/>
                </a:solidFill>
              </a:defRPr>
            </a:lvl3pPr>
            <a:lvl4pPr>
              <a:defRPr sz="1600">
                <a:solidFill>
                  <a:srgbClr val="3366FF"/>
                </a:solidFill>
              </a:defRPr>
            </a:lvl4pPr>
            <a:lvl5pPr>
              <a:defRPr sz="1600">
                <a:solidFill>
                  <a:srgbClr val="3366FF"/>
                </a:solidFill>
              </a:defRPr>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Date Placeholder 6"/>
          <p:cNvSpPr>
            <a:spLocks noGrp="1"/>
          </p:cNvSpPr>
          <p:nvPr>
            <p:ph type="dt" sz="half" idx="10"/>
          </p:nvPr>
        </p:nvSpPr>
        <p:spPr/>
        <p:txBody>
          <a:bodyPr/>
          <a:lstStyle/>
          <a:p>
            <a:fld id="{401C0434-E3F8-FB45-83D2-B16415B1A6A1}" type="datetimeFigureOut">
              <a:rPr lang="en-US" smtClean="0"/>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45818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401C0434-E3F8-FB45-83D2-B16415B1A6A1}" type="datetimeFigureOut">
              <a:rPr lang="en-US" smtClean="0"/>
              <a:t>6/21/2019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15201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C0434-E3F8-FB45-83D2-B16415B1A6A1}" type="datetimeFigureOut">
              <a:rPr lang="en-US" smtClean="0"/>
              <a:t>6/21/2019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379410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01C0434-E3F8-FB45-83D2-B16415B1A6A1}"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166287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01C0434-E3F8-FB45-83D2-B16415B1A6A1}"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54665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204575"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C0434-E3F8-FB45-83D2-B16415B1A6A1}" type="datetimeFigureOut">
              <a:rPr lang="en-US" smtClean="0"/>
              <a:t>6/21/2019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ECAB4-0752-A04F-8188-8FB106E4A40D}"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61775" y="145056"/>
            <a:ext cx="1482226" cy="1272582"/>
          </a:xfrm>
          <a:prstGeom prst="rect">
            <a:avLst/>
          </a:prstGeom>
        </p:spPr>
      </p:pic>
    </p:spTree>
    <p:extLst>
      <p:ext uri="{BB962C8B-B14F-4D97-AF65-F5344CB8AC3E}">
        <p14:creationId xmlns:p14="http://schemas.microsoft.com/office/powerpoint/2010/main" val="3742395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rgbClr val="BD23A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3366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BD23A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6D478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6D478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6D478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uaWA2GbcnJU" TargetMode="Externa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6117" y="1598410"/>
            <a:ext cx="7195983" cy="1752600"/>
          </a:xfrm>
        </p:spPr>
        <p:txBody>
          <a:bodyPr>
            <a:noAutofit/>
          </a:bodyPr>
          <a:lstStyle/>
          <a:p>
            <a:r>
              <a:rPr lang="en-AU" sz="4400" b="1" dirty="0" smtClean="0"/>
              <a:t>Introduction to Peer Support</a:t>
            </a:r>
          </a:p>
          <a:p>
            <a:r>
              <a:rPr lang="en-AU" sz="4400" b="1" dirty="0" smtClean="0"/>
              <a:t>- Building a Peer Movement</a:t>
            </a:r>
            <a:endParaRPr lang="en-AU" sz="4400" b="1" dirty="0"/>
          </a:p>
          <a:p>
            <a:endParaRPr lang="en-US" sz="4400" b="1" dirty="0" smtClean="0">
              <a:solidFill>
                <a:srgbClr val="3366FF"/>
              </a:solidFill>
            </a:endParaRPr>
          </a:p>
          <a:p>
            <a:r>
              <a:rPr lang="en-US" sz="4400" b="1" dirty="0" smtClean="0">
                <a:solidFill>
                  <a:srgbClr val="3366FF"/>
                </a:solidFill>
              </a:rPr>
              <a:t>Session 3 – Skills for Peer Support</a:t>
            </a:r>
            <a:endParaRPr lang="en-US" sz="4400" b="1" dirty="0">
              <a:solidFill>
                <a:srgbClr val="3366FF"/>
              </a:solidFill>
            </a:endParaRPr>
          </a:p>
        </p:txBody>
      </p:sp>
    </p:spTree>
    <p:extLst>
      <p:ext uri="{BB962C8B-B14F-4D97-AF65-F5344CB8AC3E}">
        <p14:creationId xmlns:p14="http://schemas.microsoft.com/office/powerpoint/2010/main" val="1739358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4800" dirty="0" smtClean="0"/>
          </a:p>
          <a:p>
            <a:r>
              <a:rPr lang="en-US" sz="4800" dirty="0" smtClean="0"/>
              <a:t>Skills you need for peer support</a:t>
            </a:r>
          </a:p>
        </p:txBody>
      </p:sp>
    </p:spTree>
    <p:extLst>
      <p:ext uri="{BB962C8B-B14F-4D97-AF65-F5344CB8AC3E}">
        <p14:creationId xmlns:p14="http://schemas.microsoft.com/office/powerpoint/2010/main" val="3792066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Are you really listening?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620" y="1143000"/>
            <a:ext cx="5715000" cy="5715000"/>
          </a:xfrm>
          <a:prstGeom prst="rect">
            <a:avLst/>
          </a:prstGeom>
        </p:spPr>
      </p:pic>
    </p:spTree>
    <p:extLst>
      <p:ext uri="{BB962C8B-B14F-4D97-AF65-F5344CB8AC3E}">
        <p14:creationId xmlns:p14="http://schemas.microsoft.com/office/powerpoint/2010/main" val="3480446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Reflecting on listening</a:t>
            </a:r>
            <a:endParaRPr lang="en-US" dirty="0"/>
          </a:p>
        </p:txBody>
      </p:sp>
      <p:sp>
        <p:nvSpPr>
          <p:cNvPr id="3" name="Content Placeholder 2"/>
          <p:cNvSpPr>
            <a:spLocks noGrp="1"/>
          </p:cNvSpPr>
          <p:nvPr>
            <p:ph idx="1"/>
          </p:nvPr>
        </p:nvSpPr>
        <p:spPr/>
        <p:txBody>
          <a:bodyPr/>
          <a:lstStyle/>
          <a:p>
            <a:endParaRPr lang="en-US" dirty="0" smtClean="0"/>
          </a:p>
          <a:p>
            <a:r>
              <a:rPr lang="en-US" dirty="0" smtClean="0"/>
              <a:t>Discuss</a:t>
            </a:r>
          </a:p>
          <a:p>
            <a:endParaRPr lang="en-US" dirty="0" smtClean="0"/>
          </a:p>
          <a:p>
            <a:pPr marL="514350" indent="-514350">
              <a:buAutoNum type="arabicPeriod"/>
            </a:pPr>
            <a:r>
              <a:rPr lang="en-US" dirty="0" smtClean="0"/>
              <a:t>What do people do when they really listen?</a:t>
            </a:r>
          </a:p>
          <a:p>
            <a:endParaRPr lang="en-US" dirty="0"/>
          </a:p>
          <a:p>
            <a:r>
              <a:rPr lang="en-US" dirty="0" smtClean="0"/>
              <a:t>2. How do you feel when someone really listens?</a:t>
            </a:r>
          </a:p>
          <a:p>
            <a:endParaRPr lang="en-US" dirty="0"/>
          </a:p>
        </p:txBody>
      </p:sp>
    </p:spTree>
    <p:extLst>
      <p:ext uri="{BB962C8B-B14F-4D97-AF65-F5344CB8AC3E}">
        <p14:creationId xmlns:p14="http://schemas.microsoft.com/office/powerpoint/2010/main" val="317107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162078" y="1227221"/>
            <a:ext cx="6440498" cy="6440498"/>
          </a:xfrm>
          <a:prstGeom prst="rect">
            <a:avLst/>
          </a:prstGeom>
        </p:spPr>
      </p:pic>
      <p:sp>
        <p:nvSpPr>
          <p:cNvPr id="5" name="Title 1"/>
          <p:cNvSpPr txBox="1">
            <a:spLocks/>
          </p:cNvSpPr>
          <p:nvPr/>
        </p:nvSpPr>
        <p:spPr>
          <a:xfrm>
            <a:off x="609600" y="442757"/>
            <a:ext cx="7204575" cy="1143000"/>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kern="1200">
                <a:solidFill>
                  <a:srgbClr val="BD23AF"/>
                </a:solidFill>
                <a:latin typeface="+mj-lt"/>
                <a:ea typeface="+mj-ea"/>
                <a:cs typeface="+mj-cs"/>
              </a:defRPr>
            </a:lvl1pPr>
          </a:lstStyle>
          <a:p>
            <a:r>
              <a:rPr lang="en-US" dirty="0" smtClean="0"/>
              <a:t>What gets in the way of really listening?</a:t>
            </a:r>
            <a:endParaRPr lang="en-US" dirty="0"/>
          </a:p>
        </p:txBody>
      </p:sp>
    </p:spTree>
    <p:extLst>
      <p:ext uri="{BB962C8B-B14F-4D97-AF65-F5344CB8AC3E}">
        <p14:creationId xmlns:p14="http://schemas.microsoft.com/office/powerpoint/2010/main" val="100044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
            </a:r>
            <a:r>
              <a:rPr lang="en-US" dirty="0" smtClean="0"/>
              <a:t>hat gets in the way of really listening?</a:t>
            </a:r>
            <a:endParaRPr lang="en-US" dirty="0"/>
          </a:p>
        </p:txBody>
      </p:sp>
      <p:sp>
        <p:nvSpPr>
          <p:cNvPr id="3" name="Content Placeholder 2"/>
          <p:cNvSpPr>
            <a:spLocks noGrp="1"/>
          </p:cNvSpPr>
          <p:nvPr>
            <p:ph idx="1"/>
          </p:nvPr>
        </p:nvSpPr>
        <p:spPr>
          <a:xfrm>
            <a:off x="457200" y="2046388"/>
            <a:ext cx="8229600" cy="4525963"/>
          </a:xfrm>
        </p:spPr>
        <p:txBody>
          <a:bodyPr/>
          <a:lstStyle/>
          <a:p>
            <a:pPr marL="457200" indent="-457200">
              <a:buFont typeface="Arial"/>
              <a:buChar char="•"/>
            </a:pPr>
            <a:r>
              <a:rPr lang="en-US" dirty="0" smtClean="0"/>
              <a:t>Arguing </a:t>
            </a:r>
          </a:p>
          <a:p>
            <a:pPr marL="457200" indent="-457200">
              <a:buFont typeface="Arial"/>
              <a:buChar char="•"/>
            </a:pPr>
            <a:r>
              <a:rPr lang="en-US" dirty="0"/>
              <a:t>Filling the silence</a:t>
            </a:r>
          </a:p>
          <a:p>
            <a:pPr marL="457200" indent="-457200">
              <a:buFont typeface="Arial"/>
              <a:buChar char="•"/>
            </a:pPr>
            <a:r>
              <a:rPr lang="en-US" dirty="0" smtClean="0"/>
              <a:t>Pretending (that you are listening)</a:t>
            </a:r>
          </a:p>
          <a:p>
            <a:pPr marL="457200" indent="-457200">
              <a:buFont typeface="Arial"/>
              <a:buChar char="•"/>
            </a:pPr>
            <a:r>
              <a:rPr lang="en-US" dirty="0" smtClean="0"/>
              <a:t>Being impatient</a:t>
            </a:r>
          </a:p>
          <a:p>
            <a:pPr marL="457200" indent="-457200">
              <a:buFont typeface="Arial"/>
              <a:buChar char="•"/>
            </a:pPr>
            <a:r>
              <a:rPr lang="en-US" dirty="0" smtClean="0"/>
              <a:t>The chatter in your own head</a:t>
            </a:r>
          </a:p>
          <a:p>
            <a:endParaRPr lang="en-US" dirty="0"/>
          </a:p>
        </p:txBody>
      </p:sp>
    </p:spTree>
    <p:extLst>
      <p:ext uri="{BB962C8B-B14F-4D97-AF65-F5344CB8AC3E}">
        <p14:creationId xmlns:p14="http://schemas.microsoft.com/office/powerpoint/2010/main" val="111120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00200"/>
            <a:ext cx="5586715" cy="4078515"/>
          </a:xfrm>
        </p:spPr>
      </p:pic>
      <p:pic>
        <p:nvPicPr>
          <p:cNvPr id="5" name="Content Placeholder 5" descr="images.jpg"/>
          <p:cNvPicPr>
            <a:picLocks noChangeAspect="1"/>
          </p:cNvPicPr>
          <p:nvPr/>
        </p:nvPicPr>
        <p:blipFill rotWithShape="1">
          <a:blip r:embed="rId4">
            <a:extLst>
              <a:ext uri="{28A0092B-C50C-407E-A947-70E740481C1C}">
                <a14:useLocalDpi xmlns:a14="http://schemas.microsoft.com/office/drawing/2010/main" val="0"/>
              </a:ext>
            </a:extLst>
          </a:blip>
          <a:srcRect l="17406" r="26804"/>
          <a:stretch/>
        </p:blipFill>
        <p:spPr>
          <a:xfrm>
            <a:off x="5260088" y="1600200"/>
            <a:ext cx="3107676" cy="4525963"/>
          </a:xfrm>
          <a:prstGeom prst="rect">
            <a:avLst/>
          </a:prstGeom>
        </p:spPr>
      </p:pic>
      <p:sp>
        <p:nvSpPr>
          <p:cNvPr id="6" name="Title 1"/>
          <p:cNvSpPr>
            <a:spLocks noGrp="1"/>
          </p:cNvSpPr>
          <p:nvPr>
            <p:ph type="title"/>
          </p:nvPr>
        </p:nvSpPr>
        <p:spPr>
          <a:xfrm>
            <a:off x="457200" y="274638"/>
            <a:ext cx="7204575" cy="1143000"/>
          </a:xfrm>
        </p:spPr>
        <p:txBody>
          <a:bodyPr>
            <a:normAutofit/>
          </a:bodyPr>
          <a:lstStyle/>
          <a:p>
            <a:r>
              <a:rPr lang="en-AU" dirty="0"/>
              <a:t>The power of good questions</a:t>
            </a:r>
            <a:endParaRPr lang="en-US" dirty="0"/>
          </a:p>
        </p:txBody>
      </p:sp>
    </p:spTree>
    <p:extLst>
      <p:ext uri="{BB962C8B-B14F-4D97-AF65-F5344CB8AC3E}">
        <p14:creationId xmlns:p14="http://schemas.microsoft.com/office/powerpoint/2010/main" val="84945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Closed</a:t>
            </a:r>
            <a:r>
              <a:rPr lang="en-AU" dirty="0" smtClean="0"/>
              <a:t> Questions</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t>Lead to short answers</a:t>
            </a:r>
          </a:p>
          <a:p>
            <a:pPr marL="457200" indent="-457200">
              <a:buFont typeface="Arial"/>
              <a:buChar char="•"/>
            </a:pPr>
            <a:r>
              <a:rPr lang="en-US" dirty="0" smtClean="0"/>
              <a:t>Do not open the conversations</a:t>
            </a:r>
          </a:p>
          <a:p>
            <a:endParaRPr lang="en-US" dirty="0" smtClean="0"/>
          </a:p>
          <a:p>
            <a:r>
              <a:rPr lang="en-US" dirty="0" smtClean="0"/>
              <a:t>They are good for:</a:t>
            </a:r>
          </a:p>
          <a:p>
            <a:pPr marL="457200" indent="-457200">
              <a:buFont typeface="Arial"/>
              <a:buChar char="•"/>
            </a:pPr>
            <a:r>
              <a:rPr lang="en-US" dirty="0" smtClean="0"/>
              <a:t>Yes / </a:t>
            </a:r>
            <a:r>
              <a:rPr lang="en-US" dirty="0"/>
              <a:t>N</a:t>
            </a:r>
            <a:r>
              <a:rPr lang="en-US" dirty="0" smtClean="0"/>
              <a:t>o answers</a:t>
            </a:r>
          </a:p>
          <a:p>
            <a:pPr marL="457200" indent="-457200">
              <a:buFont typeface="Arial"/>
              <a:buChar char="•"/>
            </a:pPr>
            <a:r>
              <a:rPr lang="en-US" dirty="0" smtClean="0"/>
              <a:t>Technical or process topics</a:t>
            </a:r>
          </a:p>
          <a:p>
            <a:pPr marL="457200" indent="-457200">
              <a:buFont typeface="Arial"/>
              <a:buChar char="•"/>
            </a:pPr>
            <a:r>
              <a:rPr lang="en-US" dirty="0" smtClean="0"/>
              <a:t>Questions requiring a single answer</a:t>
            </a:r>
          </a:p>
          <a:p>
            <a:endParaRPr lang="en-US" dirty="0"/>
          </a:p>
        </p:txBody>
      </p:sp>
    </p:spTree>
    <p:extLst>
      <p:ext uri="{BB962C8B-B14F-4D97-AF65-F5344CB8AC3E}">
        <p14:creationId xmlns:p14="http://schemas.microsoft.com/office/powerpoint/2010/main" val="3555105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Closed</a:t>
            </a:r>
            <a:r>
              <a:rPr lang="en-AU" dirty="0" smtClean="0"/>
              <a:t> Questions often start with:</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Do you..?</a:t>
            </a:r>
          </a:p>
          <a:p>
            <a:pPr marL="457200" indent="-457200">
              <a:buFont typeface="Arial"/>
              <a:buChar char="•"/>
            </a:pPr>
            <a:r>
              <a:rPr lang="en-US" dirty="0" smtClean="0"/>
              <a:t>Did you.. ?</a:t>
            </a:r>
          </a:p>
          <a:p>
            <a:pPr marL="457200" indent="-457200">
              <a:buFont typeface="Arial"/>
              <a:buChar char="•"/>
            </a:pPr>
            <a:r>
              <a:rPr lang="en-US" dirty="0" smtClean="0"/>
              <a:t>Was </a:t>
            </a:r>
            <a:r>
              <a:rPr lang="mr-IN" dirty="0" smtClean="0"/>
              <a:t>…</a:t>
            </a:r>
            <a:r>
              <a:rPr lang="en-AU" dirty="0" smtClean="0"/>
              <a:t>?</a:t>
            </a:r>
            <a:endParaRPr lang="en-US" dirty="0" smtClean="0"/>
          </a:p>
          <a:p>
            <a:pPr marL="457200" indent="-457200">
              <a:buFont typeface="Arial"/>
              <a:buChar char="•"/>
            </a:pPr>
            <a:r>
              <a:rPr lang="en-US" dirty="0" smtClean="0"/>
              <a:t>When..?</a:t>
            </a:r>
          </a:p>
          <a:p>
            <a:pPr marL="457200" indent="-457200">
              <a:buFont typeface="Arial"/>
              <a:buChar char="•"/>
            </a:pPr>
            <a:r>
              <a:rPr lang="en-US" dirty="0" smtClean="0"/>
              <a:t>Where..?</a:t>
            </a:r>
          </a:p>
          <a:p>
            <a:pPr marL="457200" indent="-457200">
              <a:buFont typeface="Arial"/>
              <a:buChar char="•"/>
            </a:pPr>
            <a:r>
              <a:rPr lang="en-US" dirty="0" smtClean="0"/>
              <a:t>Who .. ?</a:t>
            </a:r>
          </a:p>
          <a:p>
            <a:endParaRPr lang="en-US" dirty="0"/>
          </a:p>
        </p:txBody>
      </p:sp>
      <p:sp>
        <p:nvSpPr>
          <p:cNvPr id="4" name="TextBox 3"/>
          <p:cNvSpPr txBox="1"/>
          <p:nvPr/>
        </p:nvSpPr>
        <p:spPr>
          <a:xfrm>
            <a:off x="6566655" y="783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4569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Open</a:t>
            </a:r>
            <a:r>
              <a:rPr lang="en-AU" dirty="0" smtClean="0"/>
              <a:t> Questions</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t>Open up the conversation</a:t>
            </a:r>
          </a:p>
          <a:p>
            <a:pPr marL="457200" indent="-457200">
              <a:buFont typeface="Arial"/>
              <a:buChar char="•"/>
            </a:pPr>
            <a:r>
              <a:rPr lang="en-US" dirty="0" smtClean="0"/>
              <a:t>Explore new ideas</a:t>
            </a:r>
          </a:p>
          <a:p>
            <a:pPr marL="457200" indent="-457200">
              <a:buFont typeface="Arial"/>
              <a:buChar char="•"/>
            </a:pPr>
            <a:r>
              <a:rPr lang="en-US" dirty="0" smtClean="0"/>
              <a:t>Explore feelings and  opinions</a:t>
            </a:r>
            <a:endParaRPr lang="en-US" dirty="0"/>
          </a:p>
          <a:p>
            <a:endParaRPr lang="en-US" dirty="0" smtClean="0"/>
          </a:p>
          <a:p>
            <a:r>
              <a:rPr lang="en-US" dirty="0" smtClean="0"/>
              <a:t>Are good for:</a:t>
            </a:r>
          </a:p>
          <a:p>
            <a:pPr marL="457200" indent="-457200">
              <a:buFont typeface="Arial"/>
              <a:buChar char="•"/>
            </a:pPr>
            <a:r>
              <a:rPr lang="en-US" dirty="0" smtClean="0"/>
              <a:t>Finding out more</a:t>
            </a:r>
          </a:p>
          <a:p>
            <a:pPr marL="457200" indent="-457200">
              <a:buFont typeface="Arial"/>
              <a:buChar char="•"/>
            </a:pPr>
            <a:r>
              <a:rPr lang="en-US" dirty="0" smtClean="0"/>
              <a:t>Getting closer to what’s really going on</a:t>
            </a:r>
            <a:endParaRPr lang="en-US" dirty="0"/>
          </a:p>
        </p:txBody>
      </p:sp>
    </p:spTree>
    <p:extLst>
      <p:ext uri="{BB962C8B-B14F-4D97-AF65-F5344CB8AC3E}">
        <p14:creationId xmlns:p14="http://schemas.microsoft.com/office/powerpoint/2010/main" val="3396068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Open Questions often start with:</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Tell me..?</a:t>
            </a:r>
          </a:p>
          <a:p>
            <a:pPr marL="457200" indent="-457200">
              <a:buFont typeface="Arial"/>
              <a:buChar char="•"/>
            </a:pPr>
            <a:r>
              <a:rPr lang="en-US" dirty="0"/>
              <a:t>H</a:t>
            </a:r>
            <a:r>
              <a:rPr lang="en-US" dirty="0" smtClean="0"/>
              <a:t>ow.. ?</a:t>
            </a:r>
          </a:p>
          <a:p>
            <a:pPr marL="457200" indent="-457200">
              <a:buFont typeface="Arial"/>
              <a:buChar char="•"/>
            </a:pPr>
            <a:r>
              <a:rPr lang="en-US" dirty="0" smtClean="0"/>
              <a:t>Why..?</a:t>
            </a:r>
          </a:p>
          <a:p>
            <a:pPr marL="457200" indent="-457200">
              <a:buFont typeface="Arial"/>
              <a:buChar char="•"/>
            </a:pPr>
            <a:r>
              <a:rPr lang="en-US" dirty="0" smtClean="0"/>
              <a:t>What..?</a:t>
            </a:r>
          </a:p>
          <a:p>
            <a:endParaRPr lang="en-US" dirty="0"/>
          </a:p>
        </p:txBody>
      </p:sp>
      <p:sp>
        <p:nvSpPr>
          <p:cNvPr id="4" name="TextBox 3"/>
          <p:cNvSpPr txBox="1"/>
          <p:nvPr/>
        </p:nvSpPr>
        <p:spPr>
          <a:xfrm>
            <a:off x="6566655" y="783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639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567"/>
            <a:ext cx="8229600" cy="1143000"/>
          </a:xfrm>
        </p:spPr>
        <p:txBody>
          <a:bodyPr/>
          <a:lstStyle/>
          <a:p>
            <a:r>
              <a:rPr lang="en-US" dirty="0" smtClean="0"/>
              <a:t>Acknowledgement of Country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4264" y="2403566"/>
            <a:ext cx="4312502" cy="3929262"/>
          </a:xfrm>
          <a:ln>
            <a:solidFill>
              <a:srgbClr val="BD23AF"/>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783" y="2403566"/>
            <a:ext cx="2651760" cy="2303652"/>
          </a:xfrm>
          <a:prstGeom prst="rect">
            <a:avLst/>
          </a:prstGeom>
          <a:ln>
            <a:solidFill>
              <a:srgbClr val="BD23AF"/>
            </a:solidFill>
          </a:ln>
        </p:spPr>
      </p:pic>
      <p:sp>
        <p:nvSpPr>
          <p:cNvPr id="14" name="Right Arrow 13"/>
          <p:cNvSpPr/>
          <p:nvPr/>
        </p:nvSpPr>
        <p:spPr>
          <a:xfrm rot="12167085">
            <a:off x="4071879" y="2448416"/>
            <a:ext cx="1903899" cy="659543"/>
          </a:xfrm>
          <a:prstGeom prst="rightArrow">
            <a:avLst/>
          </a:prstGeom>
          <a:solidFill>
            <a:srgbClr val="FFAA5D"/>
          </a:solidFill>
          <a:ln>
            <a:solidFill>
              <a:srgbClr val="E86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TextBox 14"/>
          <p:cNvSpPr txBox="1"/>
          <p:nvPr/>
        </p:nvSpPr>
        <p:spPr>
          <a:xfrm>
            <a:off x="782012" y="1567540"/>
            <a:ext cx="7712368" cy="523220"/>
          </a:xfrm>
          <a:prstGeom prst="rect">
            <a:avLst/>
          </a:prstGeom>
          <a:noFill/>
        </p:spPr>
        <p:txBody>
          <a:bodyPr wrap="none" rtlCol="0">
            <a:spAutoFit/>
          </a:bodyPr>
          <a:lstStyle/>
          <a:p>
            <a:r>
              <a:rPr lang="en-AU" sz="2800" b="1" dirty="0" smtClean="0">
                <a:solidFill>
                  <a:schemeClr val="accent5">
                    <a:lumMod val="75000"/>
                  </a:schemeClr>
                </a:solidFill>
                <a:latin typeface="Century Gothic" panose="020B0502020202020204" pitchFamily="34" charset="0"/>
              </a:rPr>
              <a:t>Aboriginal and Torres Strait Islander Peoples</a:t>
            </a:r>
            <a:endParaRPr lang="en-AU" sz="2800" b="1"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3481778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Practise good questions</a:t>
            </a:r>
            <a:endParaRPr lang="en-US" dirty="0"/>
          </a:p>
        </p:txBody>
      </p:sp>
      <p:sp>
        <p:nvSpPr>
          <p:cNvPr id="3" name="Content Placeholder 2"/>
          <p:cNvSpPr>
            <a:spLocks noGrp="1"/>
          </p:cNvSpPr>
          <p:nvPr>
            <p:ph idx="1"/>
          </p:nvPr>
        </p:nvSpPr>
        <p:spPr/>
        <p:txBody>
          <a:bodyPr/>
          <a:lstStyle/>
          <a:p>
            <a:r>
              <a:rPr lang="en-US" dirty="0" smtClean="0"/>
              <a:t>Turn to the person sitting next to you and </a:t>
            </a:r>
          </a:p>
          <a:p>
            <a:endParaRPr lang="en-US" dirty="0"/>
          </a:p>
          <a:p>
            <a:pPr marL="514350" indent="-514350">
              <a:buAutoNum type="arabicPeriod"/>
            </a:pPr>
            <a:r>
              <a:rPr lang="en-US" dirty="0" smtClean="0"/>
              <a:t>Ask each other 2 closed questions</a:t>
            </a:r>
          </a:p>
          <a:p>
            <a:pPr marL="514350" indent="-514350">
              <a:buAutoNum type="arabicPeriod"/>
            </a:pPr>
            <a:endParaRPr lang="en-US" dirty="0"/>
          </a:p>
          <a:p>
            <a:r>
              <a:rPr lang="en-US" dirty="0" smtClean="0"/>
              <a:t>2. Ask each other 3 open questions</a:t>
            </a:r>
            <a:endParaRPr lang="en-US" dirty="0"/>
          </a:p>
        </p:txBody>
      </p:sp>
    </p:spTree>
    <p:extLst>
      <p:ext uri="{BB962C8B-B14F-4D97-AF65-F5344CB8AC3E}">
        <p14:creationId xmlns:p14="http://schemas.microsoft.com/office/powerpoint/2010/main" val="15181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Reflecting on asking questions</a:t>
            </a:r>
            <a:endParaRPr lang="en-US" dirty="0"/>
          </a:p>
        </p:txBody>
      </p:sp>
      <p:sp>
        <p:nvSpPr>
          <p:cNvPr id="3" name="Content Placeholder 2"/>
          <p:cNvSpPr>
            <a:spLocks noGrp="1"/>
          </p:cNvSpPr>
          <p:nvPr>
            <p:ph idx="1"/>
          </p:nvPr>
        </p:nvSpPr>
        <p:spPr/>
        <p:txBody>
          <a:bodyPr>
            <a:normAutofit/>
          </a:bodyPr>
          <a:lstStyle/>
          <a:p>
            <a:r>
              <a:rPr lang="en-US" dirty="0" smtClean="0"/>
              <a:t>Which types of questions do you usually ask:</a:t>
            </a:r>
          </a:p>
          <a:p>
            <a:pPr marL="457200" indent="-457200">
              <a:buFont typeface="Arial"/>
              <a:buChar char="•"/>
            </a:pPr>
            <a:r>
              <a:rPr lang="en-US" dirty="0"/>
              <a:t>t</a:t>
            </a:r>
            <a:r>
              <a:rPr lang="en-US" dirty="0" smtClean="0"/>
              <a:t>he members of your family?</a:t>
            </a:r>
          </a:p>
          <a:p>
            <a:pPr marL="457200" indent="-457200">
              <a:buFont typeface="Arial"/>
              <a:buChar char="•"/>
            </a:pPr>
            <a:r>
              <a:rPr lang="en-US" dirty="0" smtClean="0"/>
              <a:t>your friends?</a:t>
            </a:r>
          </a:p>
          <a:p>
            <a:pPr marL="457200" indent="-457200">
              <a:buFont typeface="Arial"/>
              <a:buChar char="•"/>
            </a:pPr>
            <a:r>
              <a:rPr lang="en-US" dirty="0" smtClean="0"/>
              <a:t>a peer?</a:t>
            </a:r>
          </a:p>
          <a:p>
            <a:r>
              <a:rPr lang="en-US" dirty="0" smtClean="0"/>
              <a:t>Is there a difference in who you ask what type of questions?</a:t>
            </a:r>
          </a:p>
          <a:p>
            <a:r>
              <a:rPr lang="en-US" dirty="0" smtClean="0"/>
              <a:t>Take 2 minute of silence and reflect on this.</a:t>
            </a:r>
            <a:endParaRPr lang="en-US" dirty="0"/>
          </a:p>
        </p:txBody>
      </p:sp>
    </p:spTree>
    <p:extLst>
      <p:ext uri="{BB962C8B-B14F-4D97-AF65-F5344CB8AC3E}">
        <p14:creationId xmlns:p14="http://schemas.microsoft.com/office/powerpoint/2010/main" val="68351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reflect?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9626" y="1417638"/>
            <a:ext cx="4422427" cy="4525963"/>
          </a:xfrm>
        </p:spPr>
      </p:pic>
    </p:spTree>
    <p:extLst>
      <p:ext uri="{BB962C8B-B14F-4D97-AF65-F5344CB8AC3E}">
        <p14:creationId xmlns:p14="http://schemas.microsoft.com/office/powerpoint/2010/main" val="6979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Reflecting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49459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529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Reflecting</a:t>
            </a:r>
            <a:endParaRPr lang="en-US" dirty="0"/>
          </a:p>
        </p:txBody>
      </p:sp>
      <p:sp>
        <p:nvSpPr>
          <p:cNvPr id="3" name="Content Placeholder 2"/>
          <p:cNvSpPr>
            <a:spLocks noGrp="1"/>
          </p:cNvSpPr>
          <p:nvPr>
            <p:ph idx="1"/>
          </p:nvPr>
        </p:nvSpPr>
        <p:spPr/>
        <p:txBody>
          <a:bodyPr>
            <a:normAutofit/>
          </a:bodyPr>
          <a:lstStyle/>
          <a:p>
            <a:endParaRPr lang="en-AU" dirty="0" smtClean="0"/>
          </a:p>
          <a:p>
            <a:pPr algn="ctr"/>
            <a:endParaRPr lang="en-AU" b="1" dirty="0" smtClean="0"/>
          </a:p>
          <a:p>
            <a:pPr algn="ctr"/>
            <a:r>
              <a:rPr lang="en-AU" b="1" dirty="0" smtClean="0"/>
              <a:t>The ability to reflect is the </a:t>
            </a:r>
          </a:p>
          <a:p>
            <a:pPr algn="ctr"/>
            <a:r>
              <a:rPr lang="en-AU" b="1" dirty="0" smtClean="0"/>
              <a:t>No. 1 skill for making changes in your life!</a:t>
            </a:r>
            <a:endParaRPr lang="en-US" b="1" dirty="0"/>
          </a:p>
        </p:txBody>
      </p:sp>
    </p:spTree>
    <p:extLst>
      <p:ext uri="{BB962C8B-B14F-4D97-AF65-F5344CB8AC3E}">
        <p14:creationId xmlns:p14="http://schemas.microsoft.com/office/powerpoint/2010/main" val="2700763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we build a movement</a:t>
            </a:r>
            <a:endParaRPr lang="en-US" dirty="0"/>
          </a:p>
        </p:txBody>
      </p:sp>
      <p:pic>
        <p:nvPicPr>
          <p:cNvPr id="5" name="uaWA2GbcnJU"/>
          <p:cNvPicPr>
            <a:picLocks noGrp="1" noRot="1" noChangeAspect="1"/>
          </p:cNvPicPr>
          <p:nvPr>
            <p:ph idx="1"/>
            <a:videoFile r:link="rId1"/>
          </p:nvPr>
        </p:nvPicPr>
        <p:blipFill>
          <a:blip r:embed="rId4"/>
          <a:stretch>
            <a:fillRect/>
          </a:stretch>
        </p:blipFill>
        <p:spPr>
          <a:xfrm>
            <a:off x="655321" y="1659256"/>
            <a:ext cx="7833358" cy="4406264"/>
          </a:xfrm>
          <a:prstGeom prst="rect">
            <a:avLst/>
          </a:prstGeom>
        </p:spPr>
      </p:pic>
    </p:spTree>
    <p:extLst>
      <p:ext uri="{BB962C8B-B14F-4D97-AF65-F5344CB8AC3E}">
        <p14:creationId xmlns:p14="http://schemas.microsoft.com/office/powerpoint/2010/main" val="366074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remove"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10" name="Content Placeholder 9"/>
          <p:cNvSpPr>
            <a:spLocks noGrp="1"/>
          </p:cNvSpPr>
          <p:nvPr>
            <p:ph idx="1"/>
          </p:nvPr>
        </p:nvSpPr>
        <p:spPr>
          <a:xfrm>
            <a:off x="457200" y="1348813"/>
            <a:ext cx="8229600" cy="5002438"/>
          </a:xfrm>
        </p:spPr>
        <p:txBody>
          <a:bodyPr>
            <a:normAutofit/>
          </a:bodyPr>
          <a:lstStyle/>
          <a:p>
            <a:r>
              <a:rPr lang="en-US" dirty="0" smtClean="0"/>
              <a:t>Practice in your community every day</a:t>
            </a:r>
          </a:p>
          <a:p>
            <a:r>
              <a:rPr lang="en-US" dirty="0" smtClean="0"/>
              <a:t>Have one peer support conversation a week</a:t>
            </a:r>
          </a:p>
          <a:p>
            <a:r>
              <a:rPr lang="en-US" dirty="0" smtClean="0"/>
              <a:t>Find a Mentor</a:t>
            </a:r>
          </a:p>
          <a:p>
            <a:r>
              <a:rPr lang="en-US" dirty="0" smtClean="0"/>
              <a:t>Find a Peer Support </a:t>
            </a:r>
            <a:r>
              <a:rPr lang="en-US" dirty="0" err="1" smtClean="0"/>
              <a:t>Organisation</a:t>
            </a:r>
            <a:endParaRPr lang="en-US" dirty="0"/>
          </a:p>
          <a:p>
            <a:r>
              <a:rPr lang="en-US" dirty="0" smtClean="0"/>
              <a:t>Start your own peer support group</a:t>
            </a:r>
          </a:p>
          <a:p>
            <a:r>
              <a:rPr lang="en-US" dirty="0" smtClean="0"/>
              <a:t>Do peer facilitator training</a:t>
            </a:r>
          </a:p>
          <a:p>
            <a:r>
              <a:rPr lang="en-US" dirty="0" smtClean="0"/>
              <a:t>Do peer mentor training </a:t>
            </a:r>
          </a:p>
          <a:p>
            <a:endParaRPr lang="en-US" b="1" dirty="0" smtClean="0"/>
          </a:p>
        </p:txBody>
      </p:sp>
    </p:spTree>
    <p:extLst>
      <p:ext uri="{BB962C8B-B14F-4D97-AF65-F5344CB8AC3E}">
        <p14:creationId xmlns:p14="http://schemas.microsoft.com/office/powerpoint/2010/main" val="522379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21" y="333555"/>
            <a:ext cx="3810843" cy="1143000"/>
          </a:xfrm>
        </p:spPr>
        <p:txBody>
          <a:bodyPr>
            <a:normAutofit/>
          </a:bodyPr>
          <a:lstStyle/>
          <a:p>
            <a:r>
              <a:rPr lang="en-US" b="1" dirty="0" smtClean="0"/>
              <a:t>Post Evaluation</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136" y="1600200"/>
            <a:ext cx="4686300" cy="4686300"/>
          </a:xfrm>
          <a:prstGeom prst="rect">
            <a:avLst/>
          </a:prstGeom>
        </p:spPr>
      </p:pic>
    </p:spTree>
    <p:extLst>
      <p:ext uri="{BB962C8B-B14F-4D97-AF65-F5344CB8AC3E}">
        <p14:creationId xmlns:p14="http://schemas.microsoft.com/office/powerpoint/2010/main" val="40961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839" y="417727"/>
            <a:ext cx="3810843" cy="1143000"/>
          </a:xfrm>
        </p:spPr>
        <p:txBody>
          <a:bodyPr>
            <a:normAutofit/>
          </a:bodyPr>
          <a:lstStyle/>
          <a:p>
            <a:r>
              <a:rPr lang="en-US" b="1" dirty="0" smtClean="0"/>
              <a:t>Check out</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268" y="2374323"/>
            <a:ext cx="4540827" cy="4540827"/>
          </a:xfrm>
          <a:prstGeom prst="rect">
            <a:avLst/>
          </a:prstGeom>
        </p:spPr>
      </p:pic>
    </p:spTree>
    <p:extLst>
      <p:ext uri="{BB962C8B-B14F-4D97-AF65-F5344CB8AC3E}">
        <p14:creationId xmlns:p14="http://schemas.microsoft.com/office/powerpoint/2010/main" val="2049701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a:t>
            </a:r>
            <a:endParaRPr lang="en-US" dirty="0"/>
          </a:p>
        </p:txBody>
      </p:sp>
      <p:pic>
        <p:nvPicPr>
          <p:cNvPr id="4" name="Content Placeholder 3" descr="download.jpg"/>
          <p:cNvPicPr>
            <a:picLocks noGrp="1" noChangeAspect="1"/>
          </p:cNvPicPr>
          <p:nvPr>
            <p:ph idx="1"/>
          </p:nvPr>
        </p:nvPicPr>
        <p:blipFill rotWithShape="1">
          <a:blip r:embed="rId3">
            <a:extLst>
              <a:ext uri="{28A0092B-C50C-407E-A947-70E740481C1C}">
                <a14:useLocalDpi xmlns:a14="http://schemas.microsoft.com/office/drawing/2010/main" val="0"/>
              </a:ext>
            </a:extLst>
          </a:blip>
          <a:srcRect l="663" r="1263" b="13538"/>
          <a:stretch/>
        </p:blipFill>
        <p:spPr>
          <a:xfrm>
            <a:off x="514481" y="1378488"/>
            <a:ext cx="7936474" cy="5107896"/>
          </a:xfrm>
        </p:spPr>
      </p:pic>
    </p:spTree>
    <p:extLst>
      <p:ext uri="{BB962C8B-B14F-4D97-AF65-F5344CB8AC3E}">
        <p14:creationId xmlns:p14="http://schemas.microsoft.com/office/powerpoint/2010/main" val="271064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a:t>
            </a:r>
            <a:endParaRPr lang="en-US" dirty="0"/>
          </a:p>
        </p:txBody>
      </p:sp>
      <p:sp>
        <p:nvSpPr>
          <p:cNvPr id="3" name="Content Placeholder 2"/>
          <p:cNvSpPr>
            <a:spLocks noGrp="1"/>
          </p:cNvSpPr>
          <p:nvPr>
            <p:ph idx="1"/>
          </p:nvPr>
        </p:nvSpPr>
        <p:spPr/>
        <p:txBody>
          <a:bodyPr/>
          <a:lstStyle/>
          <a:p>
            <a:r>
              <a:rPr lang="en-US" dirty="0" smtClean="0"/>
              <a:t>Exits and emergencies</a:t>
            </a:r>
          </a:p>
          <a:p>
            <a:r>
              <a:rPr lang="en-US" dirty="0" smtClean="0"/>
              <a:t>Bathrooms (including accessible bathrooms)</a:t>
            </a:r>
          </a:p>
          <a:p>
            <a:r>
              <a:rPr lang="en-US" dirty="0" smtClean="0"/>
              <a:t>Phones</a:t>
            </a:r>
          </a:p>
          <a:p>
            <a:r>
              <a:rPr lang="en-US" dirty="0" smtClean="0"/>
              <a:t>Breaks</a:t>
            </a:r>
            <a:endParaRPr lang="en-US" dirty="0"/>
          </a:p>
        </p:txBody>
      </p:sp>
    </p:spTree>
    <p:extLst>
      <p:ext uri="{BB962C8B-B14F-4D97-AF65-F5344CB8AC3E}">
        <p14:creationId xmlns:p14="http://schemas.microsoft.com/office/powerpoint/2010/main" val="3783824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Purpose</a:t>
            </a:r>
            <a:endParaRPr lang="en-US" dirty="0"/>
          </a:p>
        </p:txBody>
      </p:sp>
      <p:sp>
        <p:nvSpPr>
          <p:cNvPr id="3" name="Content Placeholder 2"/>
          <p:cNvSpPr>
            <a:spLocks noGrp="1"/>
          </p:cNvSpPr>
          <p:nvPr>
            <p:ph idx="1"/>
          </p:nvPr>
        </p:nvSpPr>
        <p:spPr/>
        <p:txBody>
          <a:bodyPr/>
          <a:lstStyle/>
          <a:p>
            <a:endParaRPr lang="en-US" dirty="0" smtClean="0"/>
          </a:p>
          <a:p>
            <a:pPr algn="ctr"/>
            <a:r>
              <a:rPr lang="en-US" sz="3600" i="1" dirty="0" smtClean="0"/>
              <a:t>“Be the change you want </a:t>
            </a:r>
          </a:p>
          <a:p>
            <a:pPr algn="ctr"/>
            <a:r>
              <a:rPr lang="en-US" sz="3600" i="1" dirty="0" smtClean="0"/>
              <a:t>to see in the world”</a:t>
            </a:r>
          </a:p>
          <a:p>
            <a:endParaRPr lang="en-US" dirty="0"/>
          </a:p>
          <a:p>
            <a:pPr algn="r"/>
            <a:r>
              <a:rPr lang="en-US" dirty="0" smtClean="0"/>
              <a:t>						Mahatma Gandhi</a:t>
            </a:r>
            <a:endParaRPr lang="en-US" dirty="0"/>
          </a:p>
        </p:txBody>
      </p:sp>
    </p:spTree>
    <p:extLst>
      <p:ext uri="{BB962C8B-B14F-4D97-AF65-F5344CB8AC3E}">
        <p14:creationId xmlns:p14="http://schemas.microsoft.com/office/powerpoint/2010/main" val="22891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lstStyle/>
          <a:p>
            <a:endParaRPr lang="en-US" dirty="0"/>
          </a:p>
        </p:txBody>
      </p:sp>
      <p:pic>
        <p:nvPicPr>
          <p:cNvPr id="10" name="Picture 9"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427841" cy="6858000"/>
          </a:xfrm>
          <a:prstGeom prst="rect">
            <a:avLst/>
          </a:prstGeom>
        </p:spPr>
      </p:pic>
    </p:spTree>
    <p:extLst>
      <p:ext uri="{BB962C8B-B14F-4D97-AF65-F5344CB8AC3E}">
        <p14:creationId xmlns:p14="http://schemas.microsoft.com/office/powerpoint/2010/main" val="345747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42" y="293936"/>
            <a:ext cx="4282270" cy="1143000"/>
          </a:xfrm>
        </p:spPr>
        <p:txBody>
          <a:bodyPr/>
          <a:lstStyle/>
          <a:p>
            <a:r>
              <a:rPr lang="en-US" b="1" dirty="0" smtClean="0"/>
              <a:t>Pre Evaluation</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573" y="1618776"/>
            <a:ext cx="4333009" cy="4333009"/>
          </a:xfrm>
          <a:prstGeom prst="rect">
            <a:avLst/>
          </a:prstGeom>
        </p:spPr>
      </p:pic>
    </p:spTree>
    <p:extLst>
      <p:ext uri="{BB962C8B-B14F-4D97-AF65-F5344CB8AC3E}">
        <p14:creationId xmlns:p14="http://schemas.microsoft.com/office/powerpoint/2010/main" val="124380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393" y="3645395"/>
            <a:ext cx="7204575" cy="2021541"/>
          </a:xfrm>
        </p:spPr>
        <p:txBody>
          <a:bodyPr>
            <a:normAutofit/>
          </a:bodyPr>
          <a:lstStyle/>
          <a:p>
            <a:r>
              <a:rPr lang="en-US" dirty="0" smtClean="0"/>
              <a:t>What do you want to get out of </a:t>
            </a:r>
            <a:r>
              <a:rPr lang="en-AU" dirty="0" smtClean="0"/>
              <a:t>today?</a:t>
            </a:r>
            <a:endParaRPr lang="en-US" dirty="0"/>
          </a:p>
        </p:txBody>
      </p:sp>
      <p:pic>
        <p:nvPicPr>
          <p:cNvPr id="3" name="Picture 2"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3074">
            <a:off x="603969" y="483310"/>
            <a:ext cx="2870200" cy="2832100"/>
          </a:xfrm>
          <a:prstGeom prst="rect">
            <a:avLst/>
          </a:prstGeom>
        </p:spPr>
      </p:pic>
    </p:spTree>
    <p:extLst>
      <p:ext uri="{BB962C8B-B14F-4D97-AF65-F5344CB8AC3E}">
        <p14:creationId xmlns:p14="http://schemas.microsoft.com/office/powerpoint/2010/main" val="335195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30000"/>
              </a:lnSpc>
            </a:pPr>
            <a:r>
              <a:rPr lang="en-AU" dirty="0" smtClean="0"/>
              <a:t>Session 3</a:t>
            </a:r>
            <a:r>
              <a:rPr lang="en-AU" dirty="0"/>
              <a:t>: What skills do I need? </a:t>
            </a:r>
            <a:endParaRPr lang="en-US" dirty="0"/>
          </a:p>
        </p:txBody>
      </p:sp>
      <p:sp>
        <p:nvSpPr>
          <p:cNvPr id="3" name="Content Placeholder 2"/>
          <p:cNvSpPr>
            <a:spLocks noGrp="1"/>
          </p:cNvSpPr>
          <p:nvPr>
            <p:ph idx="1"/>
          </p:nvPr>
        </p:nvSpPr>
        <p:spPr/>
        <p:txBody>
          <a:bodyPr>
            <a:normAutofit/>
          </a:bodyPr>
          <a:lstStyle/>
          <a:p>
            <a:pPr marL="457200" indent="-457200">
              <a:lnSpc>
                <a:spcPct val="130000"/>
              </a:lnSpc>
              <a:buFont typeface="Arial" panose="020B0604020202020204" pitchFamily="34" charset="0"/>
              <a:buChar char="•"/>
            </a:pPr>
            <a:r>
              <a:rPr lang="en-AU" dirty="0"/>
              <a:t>Listening</a:t>
            </a:r>
          </a:p>
          <a:p>
            <a:pPr marL="457200" indent="-457200">
              <a:lnSpc>
                <a:spcPct val="130000"/>
              </a:lnSpc>
              <a:buFont typeface="Arial" panose="020B0604020202020204" pitchFamily="34" charset="0"/>
              <a:buChar char="•"/>
            </a:pPr>
            <a:r>
              <a:rPr lang="en-AU" dirty="0"/>
              <a:t>Reflecting and </a:t>
            </a:r>
          </a:p>
          <a:p>
            <a:pPr marL="457200" indent="-457200">
              <a:lnSpc>
                <a:spcPct val="130000"/>
              </a:lnSpc>
              <a:buFont typeface="Arial" panose="020B0604020202020204" pitchFamily="34" charset="0"/>
              <a:buChar char="•"/>
            </a:pPr>
            <a:r>
              <a:rPr lang="en-AU" dirty="0"/>
              <a:t>Asking Questions </a:t>
            </a:r>
          </a:p>
          <a:p>
            <a:pPr>
              <a:lnSpc>
                <a:spcPct val="130000"/>
              </a:lnSpc>
            </a:pPr>
            <a:endParaRPr lang="en-US" dirty="0"/>
          </a:p>
        </p:txBody>
      </p:sp>
    </p:spTree>
    <p:extLst>
      <p:ext uri="{BB962C8B-B14F-4D97-AF65-F5344CB8AC3E}">
        <p14:creationId xmlns:p14="http://schemas.microsoft.com/office/powerpoint/2010/main" val="82270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work together</a:t>
            </a:r>
            <a:endParaRPr lang="en-US" dirty="0"/>
          </a:p>
        </p:txBody>
      </p:sp>
      <p:sp>
        <p:nvSpPr>
          <p:cNvPr id="3" name="Content Placeholder 2"/>
          <p:cNvSpPr>
            <a:spLocks noGrp="1"/>
          </p:cNvSpPr>
          <p:nvPr>
            <p:ph idx="1"/>
          </p:nvPr>
        </p:nvSpPr>
        <p:spPr/>
        <p:txBody>
          <a:bodyPr>
            <a:normAutofit lnSpcReduction="10000"/>
          </a:bodyPr>
          <a:lstStyle/>
          <a:p>
            <a:r>
              <a:rPr lang="en-US" dirty="0"/>
              <a:t>We start together on time and finish on time	</a:t>
            </a:r>
          </a:p>
          <a:p>
            <a:r>
              <a:rPr lang="en-US" dirty="0"/>
              <a:t>We take responsibility for our own learning</a:t>
            </a:r>
          </a:p>
          <a:p>
            <a:r>
              <a:rPr lang="en-US" dirty="0"/>
              <a:t>We support each other to learn</a:t>
            </a:r>
          </a:p>
          <a:p>
            <a:r>
              <a:rPr lang="en-US" dirty="0"/>
              <a:t>We hold each other to account</a:t>
            </a:r>
          </a:p>
          <a:p>
            <a:r>
              <a:rPr lang="en-US" dirty="0"/>
              <a:t>We are respectful of each other</a:t>
            </a:r>
          </a:p>
          <a:p>
            <a:r>
              <a:rPr lang="en-US" dirty="0"/>
              <a:t>We are focused on learning</a:t>
            </a:r>
          </a:p>
          <a:p>
            <a:r>
              <a:rPr lang="en-US" dirty="0"/>
              <a:t>We are community – we look out for each other</a:t>
            </a:r>
          </a:p>
          <a:p>
            <a:r>
              <a:rPr lang="mr-IN" dirty="0"/>
              <a:t>……</a:t>
            </a:r>
            <a:r>
              <a:rPr lang="en-AU" dirty="0"/>
              <a:t>.. ?</a:t>
            </a:r>
          </a:p>
        </p:txBody>
      </p:sp>
    </p:spTree>
    <p:extLst>
      <p:ext uri="{BB962C8B-B14F-4D97-AF65-F5344CB8AC3E}">
        <p14:creationId xmlns:p14="http://schemas.microsoft.com/office/powerpoint/2010/main" val="2130115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14021</TotalTime>
  <Words>4775</Words>
  <Application>Microsoft Office PowerPoint</Application>
  <PresentationFormat>On-screen Show (4:3)</PresentationFormat>
  <Paragraphs>659</Paragraphs>
  <Slides>29</Slides>
  <Notes>29</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MS Gothic</vt:lpstr>
      <vt:lpstr>Arial</vt:lpstr>
      <vt:lpstr>Calibri</vt:lpstr>
      <vt:lpstr>Century Gothic</vt:lpstr>
      <vt:lpstr>Mangal</vt:lpstr>
      <vt:lpstr>MS Mincho</vt:lpstr>
      <vt:lpstr>Times New Roman</vt:lpstr>
      <vt:lpstr>Verdana</vt:lpstr>
      <vt:lpstr>Wingdings 3</vt:lpstr>
      <vt:lpstr>Office Theme</vt:lpstr>
      <vt:lpstr>Document</vt:lpstr>
      <vt:lpstr>PowerPoint Presentation</vt:lpstr>
      <vt:lpstr>Acknowledgement of Country</vt:lpstr>
      <vt:lpstr>Housekeeping </vt:lpstr>
      <vt:lpstr>Our Purpose</vt:lpstr>
      <vt:lpstr>PowerPoint Presentation</vt:lpstr>
      <vt:lpstr>Pre Evaluation</vt:lpstr>
      <vt:lpstr>What do you want to get out of today?</vt:lpstr>
      <vt:lpstr>Session 3: What skills do I need? </vt:lpstr>
      <vt:lpstr>How we work together</vt:lpstr>
      <vt:lpstr>PowerPoint Presentation</vt:lpstr>
      <vt:lpstr>Are you really listening?</vt:lpstr>
      <vt:lpstr>Reflecting on listening</vt:lpstr>
      <vt:lpstr>PowerPoint Presentation</vt:lpstr>
      <vt:lpstr>What gets in the way of really listening?</vt:lpstr>
      <vt:lpstr>The power of good questions</vt:lpstr>
      <vt:lpstr>Closed Questions</vt:lpstr>
      <vt:lpstr>Closed Questions often start with:</vt:lpstr>
      <vt:lpstr>Open Questions</vt:lpstr>
      <vt:lpstr>Open Questions often start with:</vt:lpstr>
      <vt:lpstr>Practise good questions</vt:lpstr>
      <vt:lpstr>Reflecting on asking questions</vt:lpstr>
      <vt:lpstr>Why reflect?</vt:lpstr>
      <vt:lpstr>Practice Reflecting</vt:lpstr>
      <vt:lpstr>Reflecting</vt:lpstr>
      <vt:lpstr>How we build a movement</vt:lpstr>
      <vt:lpstr>What next?</vt:lpstr>
      <vt:lpstr>Post Evaluation</vt:lpstr>
      <vt:lpstr>Check out</vt:lpstr>
      <vt:lpstr>Graduation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Peer2PeerSupport –  ‘doing it for ourselves’</dc:title>
  <dc:creator>Winter Barbel</dc:creator>
  <cp:lastModifiedBy>Eban Pollard</cp:lastModifiedBy>
  <cp:revision>197</cp:revision>
  <dcterms:created xsi:type="dcterms:W3CDTF">2017-03-02T09:32:12Z</dcterms:created>
  <dcterms:modified xsi:type="dcterms:W3CDTF">2019-06-21T06:32:04Z</dcterms:modified>
</cp:coreProperties>
</file>