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316" r:id="rId2"/>
    <p:sldId id="317" r:id="rId3"/>
    <p:sldId id="336" r:id="rId4"/>
    <p:sldId id="332" r:id="rId5"/>
    <p:sldId id="318" r:id="rId6"/>
    <p:sldId id="334" r:id="rId7"/>
    <p:sldId id="333" r:id="rId8"/>
    <p:sldId id="321" r:id="rId9"/>
    <p:sldId id="320" r:id="rId10"/>
    <p:sldId id="380" r:id="rId11"/>
    <p:sldId id="381" r:id="rId12"/>
    <p:sldId id="339" r:id="rId13"/>
    <p:sldId id="340" r:id="rId14"/>
    <p:sldId id="341" r:id="rId15"/>
    <p:sldId id="342" r:id="rId16"/>
    <p:sldId id="343" r:id="rId17"/>
    <p:sldId id="344" r:id="rId18"/>
    <p:sldId id="345" r:id="rId19"/>
    <p:sldId id="346" r:id="rId20"/>
    <p:sldId id="347" r:id="rId21"/>
    <p:sldId id="348" r:id="rId22"/>
    <p:sldId id="349" r:id="rId23"/>
    <p:sldId id="379" r:id="rId24"/>
    <p:sldId id="350" r:id="rId25"/>
    <p:sldId id="376" r:id="rId26"/>
    <p:sldId id="351" r:id="rId27"/>
    <p:sldId id="352" r:id="rId28"/>
    <p:sldId id="353" r:id="rId29"/>
    <p:sldId id="377" r:id="rId30"/>
    <p:sldId id="354" r:id="rId31"/>
    <p:sldId id="328" r:id="rId32"/>
    <p:sldId id="382" r:id="rId33"/>
    <p:sldId id="384" r:id="rId34"/>
    <p:sldId id="372" r:id="rId35"/>
    <p:sldId id="378"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5C3A2375-FEE9-4DE9-B1F1-E6F4FCAC0FCD}">
          <p14:sldIdLst>
            <p14:sldId id="316"/>
            <p14:sldId id="317"/>
            <p14:sldId id="336"/>
            <p14:sldId id="332"/>
            <p14:sldId id="318"/>
            <p14:sldId id="334"/>
            <p14:sldId id="333"/>
            <p14:sldId id="321"/>
            <p14:sldId id="320"/>
            <p14:sldId id="380"/>
          </p14:sldIdLst>
        </p14:section>
        <p14:section name="Session 2 - Building a Peer Movement" id="{D951F346-811E-43E4-8C9D-8A26C588AEA7}">
          <p14:sldIdLst>
            <p14:sldId id="381"/>
            <p14:sldId id="339"/>
            <p14:sldId id="340"/>
            <p14:sldId id="341"/>
            <p14:sldId id="342"/>
            <p14:sldId id="343"/>
            <p14:sldId id="344"/>
            <p14:sldId id="345"/>
            <p14:sldId id="346"/>
            <p14:sldId id="347"/>
          </p14:sldIdLst>
        </p14:section>
        <p14:section name="Session 3 - 3 ways of being" id="{66E072A6-455D-421E-B4A3-D96F2966039E}">
          <p14:sldIdLst>
            <p14:sldId id="348"/>
            <p14:sldId id="349"/>
            <p14:sldId id="379"/>
            <p14:sldId id="350"/>
            <p14:sldId id="376"/>
            <p14:sldId id="351"/>
            <p14:sldId id="352"/>
            <p14:sldId id="353"/>
            <p14:sldId id="377"/>
            <p14:sldId id="354"/>
            <p14:sldId id="328"/>
          </p14:sldIdLst>
        </p14:section>
        <p14:section name="Next week and Check out" id="{1A1FE85E-D5AF-45CB-968F-D675C1DBA2BE}">
          <p14:sldIdLst>
            <p14:sldId id="382"/>
            <p14:sldId id="384"/>
            <p14:sldId id="372"/>
            <p14:sldId id="3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6E00"/>
    <a:srgbClr val="FFAA5D"/>
    <a:srgbClr val="BD23AF"/>
    <a:srgbClr val="6D478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50" autoAdjust="0"/>
    <p:restoredTop sz="91921" autoAdjust="0"/>
  </p:normalViewPr>
  <p:slideViewPr>
    <p:cSldViewPr snapToGrid="0" snapToObjects="1">
      <p:cViewPr varScale="1">
        <p:scale>
          <a:sx n="68" d="100"/>
          <a:sy n="68" d="100"/>
        </p:scale>
        <p:origin x="80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A9F0DE-99D2-4C8F-B168-00D2E916E973}" type="datetimeFigureOut">
              <a:rPr lang="en-AU" smtClean="0"/>
              <a:t>21/06/2019</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90B18E3-A4FF-4266-A5C9-C33EE217AE5F}" type="slidenum">
              <a:rPr lang="en-AU" smtClean="0"/>
              <a:t>‹#›</a:t>
            </a:fld>
            <a:endParaRPr lang="en-AU"/>
          </a:p>
        </p:txBody>
      </p:sp>
    </p:spTree>
    <p:extLst>
      <p:ext uri="{BB962C8B-B14F-4D97-AF65-F5344CB8AC3E}">
        <p14:creationId xmlns:p14="http://schemas.microsoft.com/office/powerpoint/2010/main" val="1270821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D068AC-2368-6049-A20E-FC515C9F6A18}" type="datetimeFigureOut">
              <a:rPr lang="en-US" smtClean="0"/>
              <a:t>6/21/2019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6C12BF-33B0-0E42-8F11-3AB51A864FCB}" type="slidenum">
              <a:rPr lang="en-US" smtClean="0"/>
              <a:t>‹#›</a:t>
            </a:fld>
            <a:endParaRPr lang="en-US"/>
          </a:p>
        </p:txBody>
      </p:sp>
    </p:spTree>
    <p:extLst>
      <p:ext uri="{BB962C8B-B14F-4D97-AF65-F5344CB8AC3E}">
        <p14:creationId xmlns:p14="http://schemas.microsoft.com/office/powerpoint/2010/main" val="74745446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teamup.org.au/resource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amazon.com/gp/product/0156849097?ie=UTF8&amp;tag=mc_starfish-20&amp;link_code=as3&amp;camp=211189&amp;creative=373489&amp;creativeASIN=0156849097"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1200"/>
              </a:spcAft>
            </a:pPr>
            <a:r>
              <a:rPr lang="en-AU" sz="1200" b="1" dirty="0" smtClean="0">
                <a:solidFill>
                  <a:srgbClr val="0000FF"/>
                </a:solidFill>
                <a:effectLst/>
                <a:latin typeface="Verdana" panose="020B0604030504040204" pitchFamily="34" charset="0"/>
                <a:ea typeface="MS Gothic" panose="020B0609070205080204" pitchFamily="49" charset="-128"/>
                <a:cs typeface="Times New Roman" panose="02020603050405020304" pitchFamily="18" charset="0"/>
              </a:rPr>
              <a:t>Slide 1 – Introduction to Peer Support</a:t>
            </a:r>
          </a:p>
          <a:p>
            <a:pPr>
              <a:lnSpc>
                <a:spcPct val="150000"/>
              </a:lnSpc>
              <a:spcBef>
                <a:spcPts val="600"/>
              </a:spcBef>
              <a:spcAft>
                <a:spcPts val="600"/>
              </a:spcAft>
            </a:pPr>
            <a:endPar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Slide description: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Introduction to Peer Support - Building a Peer Movement 1 Day Program</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Time:</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Until you start.</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Why:</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This is simply a placeholder, something to have up as people arrive.</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1</a:t>
            </a:fld>
            <a:endParaRPr lang="en-US"/>
          </a:p>
        </p:txBody>
      </p:sp>
    </p:spTree>
    <p:extLst>
      <p:ext uri="{BB962C8B-B14F-4D97-AF65-F5344CB8AC3E}">
        <p14:creationId xmlns:p14="http://schemas.microsoft.com/office/powerpoint/2010/main" val="3376712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10</a:t>
            </a:fld>
            <a:endParaRPr lang="en-US"/>
          </a:p>
        </p:txBody>
      </p:sp>
    </p:spTree>
    <p:extLst>
      <p:ext uri="{BB962C8B-B14F-4D97-AF65-F5344CB8AC3E}">
        <p14:creationId xmlns:p14="http://schemas.microsoft.com/office/powerpoint/2010/main" val="4033277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11</a:t>
            </a:fld>
            <a:endParaRPr lang="en-US"/>
          </a:p>
        </p:txBody>
      </p:sp>
    </p:spTree>
    <p:extLst>
      <p:ext uri="{BB962C8B-B14F-4D97-AF65-F5344CB8AC3E}">
        <p14:creationId xmlns:p14="http://schemas.microsoft.com/office/powerpoint/2010/main" val="634075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12 – How does change happen? </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 does change happen? (Image description: a coast line with ocean waves)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explore how small actions lead to change.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people to describe what they are thinking when they imagine ocean waves.</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Sometimes change seems very, very slow.</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peer movement is a social movement.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 is about people coming together to make social change.</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Social change can be very slow, just like change in nature.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Write down examples of social movements from the group. </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12</a:t>
            </a:fld>
            <a:endParaRPr lang="en-US"/>
          </a:p>
        </p:txBody>
      </p:sp>
    </p:spTree>
    <p:extLst>
      <p:ext uri="{BB962C8B-B14F-4D97-AF65-F5344CB8AC3E}">
        <p14:creationId xmlns:p14="http://schemas.microsoft.com/office/powerpoint/2010/main" val="3888822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13 – Video: Starting a movement</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Starting a Movement</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(Image description: black screen)</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[Video description: "It looks like an outdoor music festival, there is a guy dancing. He is making quirky moves. It's just him by himself. Then a second person joins him. He acknowledges the second guy and together they dance, mostly doing their own moves. Then a third person comes and joins them and in no time it's a crowd.”]</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Show that starting a movement can be fun.</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Turn the sound off and ask someone to describe what is happening in the video.</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video shows us that it doesn’t have to be serious to make a movement</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Someone has to start, at least one person has to join</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 has to appeal for people to join, and it has to be easy to join. </a:t>
            </a:r>
            <a:endParaRPr lang="en-AU"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7D6C12BF-33B0-0E42-8F11-3AB51A864FCB}" type="slidenum">
              <a:rPr lang="en-US" smtClean="0"/>
              <a:t>13</a:t>
            </a:fld>
            <a:endParaRPr lang="en-US"/>
          </a:p>
        </p:txBody>
      </p:sp>
    </p:spTree>
    <p:extLst>
      <p:ext uri="{BB962C8B-B14F-4D97-AF65-F5344CB8AC3E}">
        <p14:creationId xmlns:p14="http://schemas.microsoft.com/office/powerpoint/2010/main" val="2736884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14 – A social movement </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social movement. (Image description: One image of a flier with a picture of an Aboriginal child with words around it saying Right wrongs - Write Yes for Aborigines. The other image is the Aboriginal flag (red and black stripes and a yellow circle in the middle) in the shape of Australia)</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Explore some different examples of social movements.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There are two examples of social movements in Australia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fight for the right to vote for Aboriginal people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fight for Aboriginal land rights </a:t>
            </a:r>
          </a:p>
          <a:p>
            <a:pPr lvl="0"/>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Watch out for:</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 careful not to spend too long on this.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Try to move on and don't get stuck in a conversation about Aboriginal land rights unless you are confident you can keep that conversation respectful and that you can bring it back to the topic. </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14</a:t>
            </a:fld>
            <a:endParaRPr lang="en-US"/>
          </a:p>
        </p:txBody>
      </p:sp>
    </p:spTree>
    <p:extLst>
      <p:ext uri="{BB962C8B-B14F-4D97-AF65-F5344CB8AC3E}">
        <p14:creationId xmlns:p14="http://schemas.microsoft.com/office/powerpoint/2010/main" val="4369238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15 – Other movements </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Other movements. (Image description: Images of the white ribbon, the green recycling sign, the peace sign and the rainbow flag)</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introduce some other social movements.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the group if they know about each image and what they mean.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White ribbon – stopping violence against women; Green logo – recycling or green movement; Peace symbol –Peace movement; Rainbow flag – LGBTQI (Lesbian Gay, Bisexual, Transgender, Queer and Intersex) movement.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Just like recycling, making change is something everyone can get involved in!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you have time ask people to talk about what they have been involved with.</a:t>
            </a:r>
          </a:p>
          <a:p>
            <a:pPr lvl="0"/>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Watch out for:</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 careful not to get stuck on this slide. Remember to move the conversation along. </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15</a:t>
            </a:fld>
            <a:endParaRPr lang="en-US"/>
          </a:p>
        </p:txBody>
      </p:sp>
    </p:spTree>
    <p:extLst>
      <p:ext uri="{BB962C8B-B14F-4D97-AF65-F5344CB8AC3E}">
        <p14:creationId xmlns:p14="http://schemas.microsoft.com/office/powerpoint/2010/main" val="5478214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16 – Nothing about us without us</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(Image description: Image of people with various disability holding up a banner saying ‘Nothing about us without us’)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help people feel inspired to create change through peer support.</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people what they think the slogan “Nothing about us without us” means.</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the group if they have been involved in anything trying to affect change for people with disability?</a:t>
            </a:r>
          </a:p>
          <a:p>
            <a:pPr lvl="0"/>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Watch out for:</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Watch the time. </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16</a:t>
            </a:fld>
            <a:endParaRPr lang="en-US"/>
          </a:p>
        </p:txBody>
      </p:sp>
    </p:spTree>
    <p:extLst>
      <p:ext uri="{BB962C8B-B14F-4D97-AF65-F5344CB8AC3E}">
        <p14:creationId xmlns:p14="http://schemas.microsoft.com/office/powerpoint/2010/main" val="4200464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17</a:t>
            </a:r>
            <a:r>
              <a:rPr lang="en-AU" sz="1200" b="1" kern="1200" baseline="0" dirty="0" smtClean="0">
                <a:solidFill>
                  <a:schemeClr val="tx1"/>
                </a:solidFill>
                <a:effectLst/>
                <a:latin typeface="+mn-lt"/>
                <a:ea typeface="+mn-ea"/>
                <a:cs typeface="+mn-cs"/>
              </a:rPr>
              <a:t> </a:t>
            </a:r>
            <a:r>
              <a:rPr lang="en-AU" sz="1200" b="1" kern="1200" dirty="0" smtClean="0">
                <a:solidFill>
                  <a:schemeClr val="tx1"/>
                </a:solidFill>
                <a:effectLst/>
                <a:latin typeface="+mn-lt"/>
                <a:ea typeface="+mn-ea"/>
                <a:cs typeface="+mn-cs"/>
              </a:rPr>
              <a:t>– The disability rights movement</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Disability Rights Movement. (Image description: this is a video)</a:t>
            </a:r>
            <a:endParaRPr lang="en-AU"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show the history of the disability movement.</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Tell people before the video that this video has strong scenes that may be confronting for some people.</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 shows how people with disability have been working together for a long time to make change. </a:t>
            </a:r>
          </a:p>
          <a:p>
            <a:pPr lvl="0"/>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Ideas for words to use:</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have a look at a short clip from a movie called Defiant Lives, released in mid-2017. It shows that people with disability have been getting together and working together to achieve better outcomes for themselves for a long time. Sometimes being involved in a movement is exciting and there is lots of action and protest. Sometimes it is long, slow work over many, many years.”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Things to watch out for: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video might be confronting for some people, particularly people who have experienced abuse. </a:t>
            </a:r>
          </a:p>
          <a:p>
            <a:r>
              <a:rPr lang="en-US" sz="1200" kern="1200" dirty="0" smtClean="0">
                <a:solidFill>
                  <a:schemeClr val="tx1"/>
                </a:solidFill>
                <a:effectLst/>
                <a:latin typeface="+mn-lt"/>
                <a:ea typeface="+mn-ea"/>
                <a:cs typeface="+mn-cs"/>
              </a:rPr>
              <a:t>An alternative video about the peer movement is available at </a:t>
            </a:r>
            <a:r>
              <a:rPr lang="en-US" sz="1200" u="sng" kern="1200" dirty="0" smtClean="0">
                <a:solidFill>
                  <a:schemeClr val="tx1"/>
                </a:solidFill>
                <a:effectLst/>
                <a:latin typeface="+mn-lt"/>
                <a:ea typeface="+mn-ea"/>
                <a:cs typeface="+mn-cs"/>
                <a:hlinkClick r:id="rId3"/>
              </a:rPr>
              <a:t>www.teamup.org.au/resources</a:t>
            </a:r>
            <a:r>
              <a:rPr lang="en-US" sz="1200" kern="1200" dirty="0" smtClean="0">
                <a:solidFill>
                  <a:schemeClr val="tx1"/>
                </a:solidFill>
                <a:effectLst/>
                <a:latin typeface="+mn-lt"/>
                <a:ea typeface="+mn-ea"/>
                <a:cs typeface="+mn-cs"/>
              </a:rPr>
              <a:t> </a:t>
            </a:r>
            <a:r>
              <a:rPr lang="en-AU" sz="1200" kern="1200" dirty="0" smtClean="0">
                <a:solidFill>
                  <a:schemeClr val="tx1"/>
                </a:solidFill>
                <a:effectLst/>
                <a:latin typeface="+mn-lt"/>
                <a:ea typeface="+mn-ea"/>
                <a:cs typeface="+mn-cs"/>
              </a:rPr>
              <a:t>if you don’t want to show this. </a:t>
            </a:r>
          </a:p>
          <a:p>
            <a:r>
              <a:rPr lang="en-AU" sz="1200" kern="1200" dirty="0" smtClean="0">
                <a:solidFill>
                  <a:schemeClr val="tx1"/>
                </a:solidFill>
                <a:effectLst/>
                <a:latin typeface="+mn-lt"/>
                <a:ea typeface="+mn-ea"/>
                <a:cs typeface="+mn-cs"/>
              </a:rPr>
              <a:t>If you do show it, ask how everyone is feeling after the video. Offer to meet with people during the break if people need to talk. </a:t>
            </a:r>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17</a:t>
            </a:fld>
            <a:endParaRPr lang="en-US"/>
          </a:p>
        </p:txBody>
      </p:sp>
    </p:spTree>
    <p:extLst>
      <p:ext uri="{BB962C8B-B14F-4D97-AF65-F5344CB8AC3E}">
        <p14:creationId xmlns:p14="http://schemas.microsoft.com/office/powerpoint/2010/main" val="3100619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18 – Peers leading the movement… </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Peers leading the movement to Close Institutions in NSW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Jan </a:t>
            </a:r>
            <a:r>
              <a:rPr lang="en-US" sz="1200" kern="1200" dirty="0" err="1" smtClean="0">
                <a:solidFill>
                  <a:schemeClr val="tx1"/>
                </a:solidFill>
                <a:effectLst/>
                <a:latin typeface="+mn-lt"/>
                <a:ea typeface="+mn-ea"/>
                <a:cs typeface="+mn-cs"/>
              </a:rPr>
              <a:t>Daisley</a:t>
            </a:r>
            <a:r>
              <a:rPr lang="en-US" sz="1200" kern="1200" dirty="0" smtClean="0">
                <a:solidFill>
                  <a:schemeClr val="tx1"/>
                </a:solidFill>
                <a:effectLst/>
                <a:latin typeface="+mn-lt"/>
                <a:ea typeface="+mn-ea"/>
                <a:cs typeface="+mn-cs"/>
              </a:rPr>
              <a:t> and Kim Walker. (Image description: photos of Kim and Jan)</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People feel inspired to create change through peer support.</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Peer leadership comes in many shapes and forms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Anyone who feels passionate about something can lead, and find other people who are equally passionate about something.</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slide shows two powerful peer leaders Jan </a:t>
            </a:r>
            <a:r>
              <a:rPr lang="en-US" sz="1200" kern="1200" dirty="0" err="1" smtClean="0">
                <a:solidFill>
                  <a:schemeClr val="tx1"/>
                </a:solidFill>
                <a:effectLst/>
                <a:latin typeface="+mn-lt"/>
                <a:ea typeface="+mn-ea"/>
                <a:cs typeface="+mn-cs"/>
              </a:rPr>
              <a:t>Daisley</a:t>
            </a:r>
            <a:r>
              <a:rPr lang="en-US" sz="1200" kern="1200" dirty="0" smtClean="0">
                <a:solidFill>
                  <a:schemeClr val="tx1"/>
                </a:solidFill>
                <a:effectLst/>
                <a:latin typeface="+mn-lt"/>
                <a:ea typeface="+mn-ea"/>
                <a:cs typeface="+mn-cs"/>
              </a:rPr>
              <a:t>, who only recently died, and Kim Walker.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Both were two powerful advocates for their peers in an institution. You also just saw Jan in the clip from the ‘Defiant lives’ movie.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Both woman have lived in institutions and fought hard to get out. Once out, however, they did not forget those still living inside and both became powerful advocates speaking up for the rights of all people with disability to live in the community.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It's important to </a:t>
            </a:r>
            <a:r>
              <a:rPr lang="en-US" sz="1200" kern="1200" dirty="0" err="1" smtClean="0">
                <a:solidFill>
                  <a:schemeClr val="tx1"/>
                </a:solidFill>
                <a:effectLst/>
                <a:latin typeface="+mn-lt"/>
                <a:ea typeface="+mn-ea"/>
                <a:cs typeface="+mn-cs"/>
              </a:rPr>
              <a:t>honour</a:t>
            </a:r>
            <a:r>
              <a:rPr lang="en-US" sz="1200" kern="1200" dirty="0" smtClean="0">
                <a:solidFill>
                  <a:schemeClr val="tx1"/>
                </a:solidFill>
                <a:effectLst/>
                <a:latin typeface="+mn-lt"/>
                <a:ea typeface="+mn-ea"/>
                <a:cs typeface="+mn-cs"/>
              </a:rPr>
              <a:t> the peer leaders who came before us and to know our history.</a:t>
            </a:r>
          </a:p>
          <a:p>
            <a:pPr lvl="0"/>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Things to watch out for:</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Some people might say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I am not like them, I couldn’t do what they did.” </a:t>
            </a:r>
          </a:p>
          <a:p>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Your response could be something like this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“Nobody ever feels like they can do it. It's important to know that we can do it together. We can be the change we want to see in the world. And it starts with each one of us.”</a:t>
            </a:r>
            <a:endParaRPr lang="en-AU"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7D6C12BF-33B0-0E42-8F11-3AB51A864FCB}" type="slidenum">
              <a:rPr lang="en-US" smtClean="0"/>
              <a:t>18</a:t>
            </a:fld>
            <a:endParaRPr lang="en-US"/>
          </a:p>
        </p:txBody>
      </p:sp>
    </p:spTree>
    <p:extLst>
      <p:ext uri="{BB962C8B-B14F-4D97-AF65-F5344CB8AC3E}">
        <p14:creationId xmlns:p14="http://schemas.microsoft.com/office/powerpoint/2010/main" val="3545389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19 – The peer movement</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Peer Movement. We (people with disability, our families and friends) are doing it for ourselves. We are the experts in our own lives. We provide supports to each other. We value Peer Support instead of, or in addition to, traditional disability and medical supports. </a:t>
            </a:r>
            <a:endParaRPr lang="en-AU"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10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group defines what they think the peer movement should be about.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peer movement is our movement so we can say what we are about.</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Go through the points and ask if there is anything missing.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people to work on this list in groups of 3 - 4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is about brainstorming ideas not agreeing on the exact words.</a:t>
            </a:r>
          </a:p>
          <a:p>
            <a:pPr lvl="0"/>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Ideas for words to use:</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“Here is a list of things that might be what a disability peer movement is be all about.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do you think? Do you want to use other words?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work in groups of three or four and go through this slide and then come back after five minutes.”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What do people think about the words? We don't have to agree on the words but its good to hear what everyone thinks.</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 me write it down”</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Watch out for:</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This is a brainstorming session. There doesn't have to be agreement on the words used. It's about bringing all the ideas in the room out into the open.</a:t>
            </a:r>
            <a:endParaRPr lang="en-AU" baseline="0" dirty="0" smtClean="0"/>
          </a:p>
          <a:p>
            <a:endParaRPr lang="en-AU" baseline="0" dirty="0" smtClean="0"/>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19</a:t>
            </a:fld>
            <a:endParaRPr lang="en-US"/>
          </a:p>
        </p:txBody>
      </p:sp>
    </p:spTree>
    <p:extLst>
      <p:ext uri="{BB962C8B-B14F-4D97-AF65-F5344CB8AC3E}">
        <p14:creationId xmlns:p14="http://schemas.microsoft.com/office/powerpoint/2010/main" val="1294676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1200"/>
              </a:spcAft>
            </a:pPr>
            <a:r>
              <a:rPr lang="en-AU" sz="1400" b="1" dirty="0" smtClean="0">
                <a:solidFill>
                  <a:srgbClr val="0000FF"/>
                </a:solidFill>
                <a:effectLst/>
                <a:latin typeface="Verdana" panose="020B0604030504040204" pitchFamily="34" charset="0"/>
                <a:ea typeface="MS Gothic" panose="020B0609070205080204" pitchFamily="49" charset="-128"/>
                <a:cs typeface="Times New Roman" panose="02020603050405020304" pitchFamily="18" charset="0"/>
              </a:rPr>
              <a:t>Slide 2	- Acknowledgement of Country</a:t>
            </a:r>
          </a:p>
          <a:p>
            <a:pPr>
              <a:spcBef>
                <a:spcPts val="1200"/>
              </a:spcBef>
              <a:spcAft>
                <a:spcPts val="1200"/>
              </a:spcAft>
            </a:pPr>
            <a:endParaRPr lang="en-AU" sz="1400" b="1" dirty="0" smtClean="0">
              <a:solidFill>
                <a:srgbClr val="0000FF"/>
              </a:solidFill>
              <a:effectLst/>
              <a:latin typeface="Verdana" panose="020B0604030504040204" pitchFamily="34" charset="0"/>
              <a:ea typeface="MS Gothic" panose="020B0609070205080204" pitchFamily="49" charset="-128"/>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Slide description: </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Acknowledgement of Country</a:t>
            </a:r>
            <a:endParaRPr lang="en-AU" sz="11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(Image description: A Map of Australia and a more detailed Map of the Torres Strait)</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Time:</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2- 3 minutes</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Purpose:</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Start every session by remembering that you are meeting on Aboriginal land. </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Main Points:</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This is about showing respect to Aboriginal people and making sure that any Aboriginal people in the room feel welcome. </a:t>
            </a:r>
            <a:endParaRPr lang="en-AU" sz="12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Find out whose country you are on before the session.</a:t>
            </a:r>
            <a:endParaRPr lang="en-AU" sz="12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AU" sz="1200" dirty="0" smtClean="0">
                <a:effectLst/>
                <a:latin typeface="Verdana" panose="020B0604030504040204" pitchFamily="34" charset="0"/>
                <a:ea typeface="MS Mincho"/>
                <a:cs typeface="Verdana" panose="020B0604030504040204" pitchFamily="34" charset="0"/>
              </a:rPr>
              <a:t>If there is an Aboriginal or Torres Strait Islander person in the room ask them before you start if they want to do acknowledgement of or welcome to country. If they are an Elder of the Country you are on they can do welcome to country.</a:t>
            </a:r>
            <a:endParaRPr lang="en-US" sz="1200" dirty="0" smtClean="0">
              <a:effectLst/>
              <a:latin typeface="Verdana" panose="020B0604030504040204" pitchFamily="34" charset="0"/>
              <a:ea typeface="MS Mincho"/>
              <a:cs typeface="Verdana" panose="020B0604030504040204" pitchFamily="34" charset="0"/>
            </a:endParaRPr>
          </a:p>
          <a:p>
            <a:pPr>
              <a:lnSpc>
                <a:spcPct val="150000"/>
              </a:lnSpc>
              <a:spcBef>
                <a:spcPts val="600"/>
              </a:spcBef>
              <a:spcAft>
                <a:spcPts val="600"/>
              </a:spcAft>
            </a:pPr>
            <a:endParaRPr lang="en-US" sz="14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4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Things</a:t>
            </a:r>
            <a:r>
              <a:rPr lang="en-US" sz="1400" b="1" baseline="0"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 to w</a:t>
            </a:r>
            <a:r>
              <a:rPr lang="en-US" sz="14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atch out for: </a:t>
            </a:r>
            <a:endParaRPr lang="en-AU" sz="1400" dirty="0" smtClean="0">
              <a:effectLst/>
              <a:latin typeface="Verdana" panose="020B0604030504040204" pitchFamily="34" charset="0"/>
              <a:ea typeface="Calibri" panose="020F0502020204030204" pitchFamily="34" charset="0"/>
              <a:cs typeface="Times New Roman" panose="02020603050405020304" pitchFamily="18" charset="0"/>
            </a:endParaRPr>
          </a:p>
          <a:p>
            <a:r>
              <a:rPr lang="en-AU" sz="1200" dirty="0" smtClean="0">
                <a:effectLst/>
                <a:latin typeface="Verdana" panose="020B0604030504040204" pitchFamily="34" charset="0"/>
                <a:ea typeface="Calibri" panose="020F0502020204030204" pitchFamily="34" charset="0"/>
                <a:cs typeface="Times New Roman" panose="02020603050405020304" pitchFamily="18" charset="0"/>
              </a:rPr>
              <a:t>You might be on country that is owned by many different people. If you are not sure, make your acknowledgement general.</a:t>
            </a:r>
            <a:endParaRPr lang="en-AU" sz="1200" dirty="0" smtClean="0">
              <a:effectLst/>
              <a:latin typeface="Verdana" panose="020B0604030504040204" pitchFamily="34" charset="0"/>
              <a:ea typeface="MS Mincho"/>
              <a:cs typeface="Verdana" panose="020B0604030504040204" pitchFamily="34" charset="0"/>
            </a:endParaRPr>
          </a:p>
        </p:txBody>
      </p:sp>
      <p:sp>
        <p:nvSpPr>
          <p:cNvPr id="4" name="Slide Number Placeholder 3"/>
          <p:cNvSpPr>
            <a:spLocks noGrp="1"/>
          </p:cNvSpPr>
          <p:nvPr>
            <p:ph type="sldNum" sz="quarter" idx="10"/>
          </p:nvPr>
        </p:nvSpPr>
        <p:spPr/>
        <p:txBody>
          <a:bodyPr/>
          <a:lstStyle/>
          <a:p>
            <a:fld id="{7D6C12BF-33B0-0E42-8F11-3AB51A864FCB}" type="slidenum">
              <a:rPr lang="en-US" smtClean="0"/>
              <a:t>2</a:t>
            </a:fld>
            <a:endParaRPr lang="en-US"/>
          </a:p>
        </p:txBody>
      </p:sp>
    </p:spTree>
    <p:extLst>
      <p:ext uri="{BB962C8B-B14F-4D97-AF65-F5344CB8AC3E}">
        <p14:creationId xmlns:p14="http://schemas.microsoft.com/office/powerpoint/2010/main" val="1993452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20 – But what can I do? </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what can I do? The story of the starfish. (Image description: red starfish on the bottom of the ocean)</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build people’s confidence that everyone can make a difference.</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Know the story well and tell it.</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message you want to get across is everyone matters and what everyone does matters even if only for one person at a time.</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the group, what do you think the story means? What can we learn from this story?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Peer support happens one person at a time.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Shift the purpose back to the individual and explore what each one of us can do.</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 </a:t>
            </a:r>
            <a:r>
              <a:rPr lang="en-AU" sz="1200" b="1" kern="1200" dirty="0" smtClean="0">
                <a:solidFill>
                  <a:schemeClr val="tx1"/>
                </a:solidFill>
                <a:effectLst/>
                <a:latin typeface="+mn-lt"/>
                <a:ea typeface="+mn-ea"/>
                <a:cs typeface="+mn-cs"/>
              </a:rPr>
              <a:t/>
            </a:r>
            <a:br>
              <a:rPr lang="en-AU" sz="1200" b="1"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Starfish Story</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Once upon a time, there was a man who used to go to the ocean every morning before starting his day. Early one morning, he was walking along the shore after a big storm had Starfish passed and found the beach full of starfish as far as the eye could see, stretching in both directions. Off in the distance, the man noticed a girl approaching.  As the girl walked towards him, she paused every so often and as she came closer, the man could see that she was bending down to pick up something from the beach and throw it into the sea.  The girl came closer still and the man called out: ‘Good morning! What are you doing?’ The girl comes closer and says: ‘I am throwing starfish into the ocean. They can’t return to the sea by themselves and when the sun gets hotter, they will just die. So I throw them back into the water.’ The man replied: ‘But there must be tens of thousands of starfish on this beach. I’m afraid you won’t really be able to make much of a difference.’ The girl bends down, picks up yet another starfish and throws it as far as she can into the ocean. She turns to the man, smiles and says: ‘It makes a difference to that one.’</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is a story modified from </a:t>
            </a:r>
            <a:r>
              <a:rPr lang="en-US" sz="1200" u="sng" kern="1200" dirty="0" smtClean="0">
                <a:solidFill>
                  <a:schemeClr val="tx1"/>
                </a:solidFill>
                <a:effectLst/>
                <a:latin typeface="+mn-lt"/>
                <a:ea typeface="+mn-ea"/>
                <a:cs typeface="+mn-cs"/>
                <a:hlinkClick r:id="rId3"/>
              </a:rPr>
              <a:t>The Star Thrower</a:t>
            </a:r>
            <a:r>
              <a:rPr lang="en-US" sz="1200" kern="1200" dirty="0" smtClean="0">
                <a:solidFill>
                  <a:schemeClr val="tx1"/>
                </a:solidFill>
                <a:effectLst/>
                <a:latin typeface="+mn-lt"/>
                <a:ea typeface="+mn-ea"/>
                <a:cs typeface="+mn-cs"/>
              </a:rPr>
              <a:t>, written Loren </a:t>
            </a:r>
            <a:r>
              <a:rPr lang="en-US" sz="1200" kern="1200" dirty="0" err="1" smtClean="0">
                <a:solidFill>
                  <a:schemeClr val="tx1"/>
                </a:solidFill>
                <a:effectLst/>
                <a:latin typeface="+mn-lt"/>
                <a:ea typeface="+mn-ea"/>
                <a:cs typeface="+mn-cs"/>
              </a:rPr>
              <a:t>Eiseley</a:t>
            </a:r>
            <a:r>
              <a:rPr lang="en-US" sz="1200" kern="1200" dirty="0" smtClean="0">
                <a:solidFill>
                  <a:schemeClr val="tx1"/>
                </a:solidFill>
                <a:effectLst/>
                <a:latin typeface="+mn-lt"/>
                <a:ea typeface="+mn-ea"/>
                <a:cs typeface="+mn-cs"/>
              </a:rPr>
              <a:t> (1907 – 1977)</a:t>
            </a:r>
            <a:endParaRPr lang="en-AU"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D6C12BF-33B0-0E42-8F11-3AB51A864FCB}" type="slidenum">
              <a:rPr lang="en-US" smtClean="0"/>
              <a:t>20</a:t>
            </a:fld>
            <a:endParaRPr lang="en-US"/>
          </a:p>
        </p:txBody>
      </p:sp>
    </p:spTree>
    <p:extLst>
      <p:ext uri="{BB962C8B-B14F-4D97-AF65-F5344CB8AC3E}">
        <p14:creationId xmlns:p14="http://schemas.microsoft.com/office/powerpoint/2010/main" val="1640012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21 – 3 Ways of Being</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ways of being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introduce ways of doing peer support that promotes mutual respect and personal growth.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way of being is about who we are, how we act and how we behave</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 is not about our skills or knowledge or talents</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How we act and behave makes a big difference in peer support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session will introduce 3 ways of being that will help everybody grow and feel respected in peer support</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21</a:t>
            </a:fld>
            <a:endParaRPr lang="en-US"/>
          </a:p>
        </p:txBody>
      </p:sp>
    </p:spTree>
    <p:extLst>
      <p:ext uri="{BB962C8B-B14F-4D97-AF65-F5344CB8AC3E}">
        <p14:creationId xmlns:p14="http://schemas.microsoft.com/office/powerpoint/2010/main" val="1753249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22 – 1. Being accountable </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Being accountable. Being accountable helps build trust.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(Image description: three people giving thumbs up)</a:t>
            </a:r>
            <a:endParaRPr lang="en-AU" sz="1200" kern="1200" dirty="0" smtClean="0">
              <a:solidFill>
                <a:schemeClr val="tx1"/>
              </a:solidFill>
              <a:effectLst/>
              <a:latin typeface="+mn-lt"/>
              <a:ea typeface="+mn-ea"/>
              <a:cs typeface="+mn-cs"/>
            </a:endParaRPr>
          </a:p>
          <a:p>
            <a:pPr lvl="0"/>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People are accountable to themselves and their peers in the way they do peer support.</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For peer support to work, we have to trust one another.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Being accountable helps other people trust us.</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Being accountable means that we do what we say we will do, even when no-one is watching.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Use some examples from your own life to help explain what this means. </a:t>
            </a:r>
          </a:p>
          <a:p>
            <a:pPr lvl="0"/>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Watch out for:</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Some people might think being accountable is controlling or restrictive. But being accountable means that people care about you. Instead of nobody caring whether you do what you said you would, accountability here means, you matter, what you say and do matters, and the community around you will hold you to account. </a:t>
            </a:r>
            <a:endParaRPr lang="en-US" baseline="0" dirty="0" smtClean="0"/>
          </a:p>
        </p:txBody>
      </p:sp>
      <p:sp>
        <p:nvSpPr>
          <p:cNvPr id="4" name="Slide Number Placeholder 3"/>
          <p:cNvSpPr>
            <a:spLocks noGrp="1"/>
          </p:cNvSpPr>
          <p:nvPr>
            <p:ph type="sldNum" sz="quarter" idx="10"/>
          </p:nvPr>
        </p:nvSpPr>
        <p:spPr/>
        <p:txBody>
          <a:bodyPr/>
          <a:lstStyle/>
          <a:p>
            <a:fld id="{7D6C12BF-33B0-0E42-8F11-3AB51A864FCB}" type="slidenum">
              <a:rPr lang="en-US" smtClean="0"/>
              <a:t>22</a:t>
            </a:fld>
            <a:endParaRPr lang="en-US"/>
          </a:p>
        </p:txBody>
      </p:sp>
    </p:spTree>
    <p:extLst>
      <p:ext uri="{BB962C8B-B14F-4D97-AF65-F5344CB8AC3E}">
        <p14:creationId xmlns:p14="http://schemas.microsoft.com/office/powerpoint/2010/main" val="6428777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23 – Being accountable in peer support</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 your Word; Do what you say; Hold others to their word… and if you make a mistake? </a:t>
            </a:r>
            <a:r>
              <a:rPr lang="en-US" sz="1200" kern="1200" dirty="0" err="1" smtClean="0">
                <a:solidFill>
                  <a:schemeClr val="tx1"/>
                </a:solidFill>
                <a:effectLst/>
                <a:latin typeface="+mn-lt"/>
                <a:ea typeface="+mn-ea"/>
                <a:cs typeface="+mn-cs"/>
              </a:rPr>
              <a:t>Apologise</a:t>
            </a:r>
            <a:r>
              <a:rPr lang="en-US" sz="1200" kern="1200" dirty="0" smtClean="0">
                <a:solidFill>
                  <a:schemeClr val="tx1"/>
                </a:solidFill>
                <a:effectLst/>
                <a:latin typeface="+mn-lt"/>
                <a:ea typeface="+mn-ea"/>
                <a:cs typeface="+mn-cs"/>
              </a:rPr>
              <a:t> and move on.</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People are accountable to themselves and their peers in the way they do peer support.</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slide describes some of the ways to practice being accountable in peer support</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Discuss these points with the group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Being your word is about making your words mean something</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Doing what you say is about building trust in yourself and having others trust you</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Holding others to their word is about building trust with each other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Sometimes we make mistakes.</a:t>
            </a:r>
            <a:r>
              <a:rPr lang="en-US" sz="1200" kern="1200" baseline="0" dirty="0" smtClean="0">
                <a:solidFill>
                  <a:schemeClr val="tx1"/>
                </a:solidFill>
                <a:effectLst/>
                <a:latin typeface="+mn-lt"/>
                <a:ea typeface="+mn-ea"/>
                <a:cs typeface="+mn-cs"/>
              </a:rPr>
              <a:t> That’s okay, but </a:t>
            </a:r>
            <a:r>
              <a:rPr lang="en-US" sz="1200" kern="1200" baseline="0" dirty="0" err="1" smtClean="0">
                <a:solidFill>
                  <a:schemeClr val="tx1"/>
                </a:solidFill>
                <a:effectLst/>
                <a:latin typeface="+mn-lt"/>
                <a:ea typeface="+mn-ea"/>
                <a:cs typeface="+mn-cs"/>
              </a:rPr>
              <a:t>apologise</a:t>
            </a:r>
            <a:r>
              <a:rPr lang="en-US" sz="1200" kern="1200" baseline="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Sometimes holding someone to account means saying something to them. This can show our trust and respect for each other.</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Being accountable is how we build the peer movement</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 is about respect for others and yourself! </a:t>
            </a:r>
            <a:endParaRPr lang="en-AU"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7D6C12BF-33B0-0E42-8F11-3AB51A864FCB}" type="slidenum">
              <a:rPr lang="en-US" smtClean="0"/>
              <a:t>23</a:t>
            </a:fld>
            <a:endParaRPr lang="en-US"/>
          </a:p>
        </p:txBody>
      </p:sp>
    </p:spTree>
    <p:extLst>
      <p:ext uri="{BB962C8B-B14F-4D97-AF65-F5344CB8AC3E}">
        <p14:creationId xmlns:p14="http://schemas.microsoft.com/office/powerpoint/2010/main" val="41906433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24 – Pay it forward</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Pay it forward. (Image description: a heart at the bottom linking to three hearts each linking to three hearts each linking to three hearts)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People feel encouraged to do peer support with more people. </a:t>
            </a:r>
          </a:p>
          <a:p>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Main Points: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Pay it forward means giving a gift that you have received to someone new</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Some people call this random acts of kindness</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 means the gift keeps on giving and giving!</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for some examples from participants.</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24</a:t>
            </a:fld>
            <a:endParaRPr lang="en-US"/>
          </a:p>
        </p:txBody>
      </p:sp>
    </p:spTree>
    <p:extLst>
      <p:ext uri="{BB962C8B-B14F-4D97-AF65-F5344CB8AC3E}">
        <p14:creationId xmlns:p14="http://schemas.microsoft.com/office/powerpoint/2010/main" val="5729001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25 – Paying it forward is… </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Paying it forward is - giving without expecting anything in return</a:t>
            </a:r>
            <a:r>
              <a:rPr lang="en-US" sz="1200" b="1"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People feel encouraged to do peer support with more people. </a:t>
            </a:r>
          </a:p>
          <a:p>
            <a:endParaRPr lang="en-US" sz="1200"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Paying it forward is about giving because you can, not because you need something in return.</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people about the difference between giving freely, and giving when we expect something in return.</a:t>
            </a:r>
          </a:p>
          <a:p>
            <a:pPr lvl="0"/>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Things to watch out for:</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Some people might talk about how they are always giving and giving and not getting anything back. Ask people how they would deal with this.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Some people might also say that the things they get in return are worth less than the things they gave. Help people explore their feelings about this. </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25</a:t>
            </a:fld>
            <a:endParaRPr lang="en-US"/>
          </a:p>
        </p:txBody>
      </p:sp>
    </p:spTree>
    <p:extLst>
      <p:ext uri="{BB962C8B-B14F-4D97-AF65-F5344CB8AC3E}">
        <p14:creationId xmlns:p14="http://schemas.microsoft.com/office/powerpoint/2010/main" val="14680087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r>
              <a:rPr lang="en-AU" sz="1200" b="1" kern="1200" dirty="0" smtClean="0">
                <a:solidFill>
                  <a:schemeClr val="tx1"/>
                </a:solidFill>
                <a:effectLst/>
                <a:latin typeface="+mn-lt"/>
                <a:ea typeface="+mn-ea"/>
                <a:cs typeface="+mn-cs"/>
              </a:rPr>
              <a:t>Slide 26 – Paying it forward in community</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Paying it forward in community. And like a Boomerang it will come back to you! In a community, it will come back again and again and again!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(Image description: A boomerang flying through the sky)</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10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People feel encouraged to do peer support with more people.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Paying it forward in a community is like a boomerang it comes back.</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means that if you offer something to one person, something will come back to you.</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Again see if people have examples.</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26</a:t>
            </a:fld>
            <a:endParaRPr lang="en-US"/>
          </a:p>
        </p:txBody>
      </p:sp>
    </p:spTree>
    <p:extLst>
      <p:ext uri="{BB962C8B-B14F-4D97-AF65-F5344CB8AC3E}">
        <p14:creationId xmlns:p14="http://schemas.microsoft.com/office/powerpoint/2010/main" val="39187831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27 – Paying it Forward is good for you</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Paying it forward is good for you. It lifts your self-esteem, it improves your immune system, it stops negative thoughts and feelings and generates positive ones, it makes you feel good about yourself.</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People feel encouraged to do peer support with more people.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Read out the slide and ask the group what they think.</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Even if we feel we are paying it forward and nothing is coming back, research suggests it's good for us.</a:t>
            </a:r>
          </a:p>
          <a:p>
            <a:pPr lvl="0"/>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Watch out for:</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Some people might still be unsure about this. If they are the same people as before and even those benefits can't convince them, maybe it's time to move along. </a:t>
            </a:r>
            <a:endParaRPr lang="en-AU"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Remember you are a facilitator of a program; you don't have to convince people of anything.</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27</a:t>
            </a:fld>
            <a:endParaRPr lang="en-US"/>
          </a:p>
        </p:txBody>
      </p:sp>
    </p:spTree>
    <p:extLst>
      <p:ext uri="{BB962C8B-B14F-4D97-AF65-F5344CB8AC3E}">
        <p14:creationId xmlns:p14="http://schemas.microsoft.com/office/powerpoint/2010/main" val="2982483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28 – 3. Be humble – make a difference</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3. Be humble – make a difference. “being humble means </a:t>
            </a:r>
            <a:r>
              <a:rPr lang="en-US" sz="1200" kern="1200" dirty="0" err="1" smtClean="0">
                <a:solidFill>
                  <a:schemeClr val="tx1"/>
                </a:solidFill>
                <a:effectLst/>
                <a:latin typeface="+mn-lt"/>
                <a:ea typeface="+mn-ea"/>
                <a:cs typeface="+mn-cs"/>
              </a:rPr>
              <a:t>recognising</a:t>
            </a:r>
            <a:r>
              <a:rPr lang="en-US" sz="1200" kern="1200" dirty="0" smtClean="0">
                <a:solidFill>
                  <a:schemeClr val="tx1"/>
                </a:solidFill>
                <a:effectLst/>
                <a:latin typeface="+mn-lt"/>
                <a:ea typeface="+mn-ea"/>
                <a:cs typeface="+mn-cs"/>
              </a:rPr>
              <a:t> that we are not on earth to see how important we can become, but to see how much of a difference we can make in the lives of others” (Gordon Hinckley)</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People are humble in the way that they do peer support.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Wanting to make a difference or a contribution to someone else is a great attribute.</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It’s not about us but about the other people.</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the group why they think being humble is an important way of being in peer support.</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Write down people’s answers.</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28</a:t>
            </a:fld>
            <a:endParaRPr lang="en-US"/>
          </a:p>
        </p:txBody>
      </p:sp>
    </p:spTree>
    <p:extLst>
      <p:ext uri="{BB962C8B-B14F-4D97-AF65-F5344CB8AC3E}">
        <p14:creationId xmlns:p14="http://schemas.microsoft.com/office/powerpoint/2010/main" val="21343530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29 – Humble Head</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Humble Head. (Image description: two columns, with the headings humble and not humble)</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unpack the meaning </a:t>
            </a:r>
            <a:r>
              <a:rPr lang="en-AU" sz="1200" kern="1200" dirty="0" smtClean="0">
                <a:solidFill>
                  <a:schemeClr val="tx1"/>
                </a:solidFill>
                <a:effectLst/>
                <a:latin typeface="+mn-lt"/>
                <a:ea typeface="+mn-ea"/>
                <a:cs typeface="+mn-cs"/>
              </a:rPr>
              <a:t>of being humble.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someone to draw two columns on the board and write “humble” and “not humble” at the top of each column</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people to call out names of people they know and which column they belong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Talk about why they are either humble or not humble.</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29</a:t>
            </a:fld>
            <a:endParaRPr lang="en-US"/>
          </a:p>
        </p:txBody>
      </p:sp>
    </p:spTree>
    <p:extLst>
      <p:ext uri="{BB962C8B-B14F-4D97-AF65-F5344CB8AC3E}">
        <p14:creationId xmlns:p14="http://schemas.microsoft.com/office/powerpoint/2010/main" val="4093754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1200"/>
              </a:spcAft>
            </a:pPr>
            <a:r>
              <a:rPr lang="en-AU" sz="1400" b="1" dirty="0" smtClean="0">
                <a:solidFill>
                  <a:srgbClr val="0000FF"/>
                </a:solidFill>
                <a:effectLst/>
                <a:latin typeface="Verdana" panose="020B0604030504040204" pitchFamily="34" charset="0"/>
                <a:ea typeface="MS Gothic" panose="020B0609070205080204" pitchFamily="49" charset="-128"/>
                <a:cs typeface="Times New Roman" panose="02020603050405020304" pitchFamily="18" charset="0"/>
              </a:rPr>
              <a:t>Slide 3 – Housekeeping</a:t>
            </a:r>
          </a:p>
          <a:p>
            <a:pPr>
              <a:spcBef>
                <a:spcPts val="1200"/>
              </a:spcBef>
              <a:spcAft>
                <a:spcPts val="1200"/>
              </a:spcAft>
            </a:pPr>
            <a:endParaRPr lang="en-AU" sz="1400" b="1" dirty="0" smtClean="0">
              <a:solidFill>
                <a:srgbClr val="0000FF"/>
              </a:solidFill>
              <a:effectLst/>
              <a:latin typeface="Verdana" panose="020B0604030504040204" pitchFamily="34" charset="0"/>
              <a:ea typeface="MS Gothic" panose="020B0609070205080204" pitchFamily="49" charset="-128"/>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Slide description: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Housekeeping, Exits and emergencies, Bathrooms (including accessible bathrooms), Phones, Breaks</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Time:</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2 minutes</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Why:</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AU" sz="1200" dirty="0" smtClean="0">
                <a:effectLst/>
                <a:latin typeface="Verdana" panose="020B0604030504040204" pitchFamily="34" charset="0"/>
                <a:ea typeface="Calibri" panose="020F0502020204030204" pitchFamily="34" charset="0"/>
                <a:cs typeface="Times New Roman" panose="02020603050405020304" pitchFamily="18" charset="0"/>
              </a:rPr>
              <a:t>To make sure everyone knows about the venue, the breaks for the session and to turn their phones off.</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Main Points:</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Introduce yourself to the group and say where you are from. </a:t>
            </a:r>
            <a:endParaRPr lang="en-AU" sz="12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Make sure you knows the emergency procedure and where the bathrooms are.</a:t>
            </a:r>
            <a:endParaRPr lang="en-AU" sz="12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If you are having a break, you might let people know when, or you might say that there will be a morning tea break, a lunch break and a short break in the afternoon.</a:t>
            </a:r>
            <a:endParaRPr lang="en-AU" sz="1200" dirty="0" smtClean="0">
              <a:effectLst/>
              <a:latin typeface="Verdana" panose="020B0604030504040204" pitchFamily="34" charset="0"/>
              <a:ea typeface="MS Mincho"/>
              <a:cs typeface="Verdana" panose="020B0604030504040204" pitchFamily="34" charset="0"/>
            </a:endParaRPr>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3</a:t>
            </a:fld>
            <a:endParaRPr lang="en-US"/>
          </a:p>
        </p:txBody>
      </p:sp>
    </p:spTree>
    <p:extLst>
      <p:ext uri="{BB962C8B-B14F-4D97-AF65-F5344CB8AC3E}">
        <p14:creationId xmlns:p14="http://schemas.microsoft.com/office/powerpoint/2010/main" val="8866773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30 – Be humble – remember that</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 Humble – remember that: You are no more an expert than the person next to you; what is right for you might not be right for them</a:t>
            </a:r>
            <a:r>
              <a:rPr lang="en-US" sz="1200" b="1" kern="1200" dirty="0" smtClean="0">
                <a:solidFill>
                  <a:schemeClr val="tx1"/>
                </a:solidFill>
                <a:effectLst/>
                <a:latin typeface="+mn-lt"/>
                <a:ea typeface="+mn-ea"/>
                <a:cs typeface="+mn-cs"/>
              </a:rPr>
              <a:t>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People see that being humble is an important in peer support.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Remind people that everyone is the expert in their life.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What’s right for one person might not be right for another person.</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
            </a:r>
            <a:br>
              <a:rPr lang="en-AU" sz="1200" b="1" kern="1200" dirty="0" smtClean="0">
                <a:solidFill>
                  <a:schemeClr val="tx1"/>
                </a:solidFill>
                <a:effectLst/>
                <a:latin typeface="+mn-lt"/>
                <a:ea typeface="+mn-ea"/>
                <a:cs typeface="+mn-cs"/>
              </a:rPr>
            </a:br>
            <a:r>
              <a:rPr lang="en-AU" sz="1200" b="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30</a:t>
            </a:fld>
            <a:endParaRPr lang="en-US"/>
          </a:p>
        </p:txBody>
      </p:sp>
    </p:spTree>
    <p:extLst>
      <p:ext uri="{BB962C8B-B14F-4D97-AF65-F5344CB8AC3E}">
        <p14:creationId xmlns:p14="http://schemas.microsoft.com/office/powerpoint/2010/main" val="677330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31 – Doing peer support </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Doing peer support (Image description: Black rectangular, this is a video)</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video goes for 6 minutes.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hear from other peers about what makes peer support work.</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video talks about some important things that make peer support work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openness, curiosity, empathy</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paying it forward</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inclusive language</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being accountable</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you have time, ask people what they thought about the video.</a:t>
            </a:r>
            <a:endParaRPr lang="en-AU"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7D6C12BF-33B0-0E42-8F11-3AB51A864FCB}" type="slidenum">
              <a:rPr lang="en-US" smtClean="0"/>
              <a:t>31</a:t>
            </a:fld>
            <a:endParaRPr lang="en-US"/>
          </a:p>
        </p:txBody>
      </p:sp>
    </p:spTree>
    <p:extLst>
      <p:ext uri="{BB962C8B-B14F-4D97-AF65-F5344CB8AC3E}">
        <p14:creationId xmlns:p14="http://schemas.microsoft.com/office/powerpoint/2010/main" val="31589474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32</a:t>
            </a:r>
            <a:r>
              <a:rPr lang="en-AU" sz="1200" b="1" kern="1200" baseline="0" dirty="0" smtClean="0">
                <a:solidFill>
                  <a:schemeClr val="tx1"/>
                </a:solidFill>
                <a:effectLst/>
                <a:latin typeface="+mn-lt"/>
                <a:ea typeface="+mn-ea"/>
                <a:cs typeface="+mn-cs"/>
              </a:rPr>
              <a:t> </a:t>
            </a:r>
            <a:r>
              <a:rPr lang="en-AU" sz="1200" b="1" kern="1200" dirty="0" smtClean="0">
                <a:solidFill>
                  <a:schemeClr val="tx1"/>
                </a:solidFill>
                <a:effectLst/>
                <a:latin typeface="+mn-lt"/>
                <a:ea typeface="+mn-ea"/>
                <a:cs typeface="+mn-cs"/>
              </a:rPr>
              <a:t>– Next</a:t>
            </a:r>
            <a:r>
              <a:rPr lang="en-AU" sz="1200" b="1" kern="1200" baseline="0" dirty="0" smtClean="0">
                <a:solidFill>
                  <a:schemeClr val="tx1"/>
                </a:solidFill>
                <a:effectLst/>
                <a:latin typeface="+mn-lt"/>
                <a:ea typeface="+mn-ea"/>
                <a:cs typeface="+mn-cs"/>
              </a:rPr>
              <a:t> session</a:t>
            </a:r>
            <a:endParaRPr lang="en-AU" sz="1200" b="1" kern="1200" dirty="0" smtClean="0">
              <a:solidFill>
                <a:schemeClr val="tx1"/>
              </a:solidFill>
              <a:effectLst/>
              <a:latin typeface="+mn-lt"/>
              <a:ea typeface="+mn-ea"/>
              <a:cs typeface="+mn-cs"/>
            </a:endParaRP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Next session. Skills</a:t>
            </a:r>
            <a:r>
              <a:rPr lang="en-US" sz="1200" kern="1200" baseline="0" dirty="0" smtClean="0">
                <a:solidFill>
                  <a:schemeClr val="tx1"/>
                </a:solidFill>
                <a:effectLst/>
                <a:latin typeface="+mn-lt"/>
                <a:ea typeface="+mn-ea"/>
                <a:cs typeface="+mn-cs"/>
              </a:rPr>
              <a:t> for peer support. Listening, Asking Questions, Empathy</a:t>
            </a:r>
            <a:r>
              <a:rPr lang="en-US" sz="1200" kern="1200" dirty="0" smtClean="0">
                <a:solidFill>
                  <a:schemeClr val="tx1"/>
                </a:solidFill>
                <a:effectLst/>
                <a:latin typeface="+mn-lt"/>
                <a:ea typeface="+mn-ea"/>
                <a:cs typeface="+mn-cs"/>
              </a:rPr>
              <a:t>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2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Get people thinking about next session.</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Introduce the topics for the next session, Skills for peer support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We will practice listening, asking questions and empathy in ways that help peer support.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Get people excited about the next session</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32</a:t>
            </a:fld>
            <a:endParaRPr lang="en-US"/>
          </a:p>
        </p:txBody>
      </p:sp>
    </p:spTree>
    <p:extLst>
      <p:ext uri="{BB962C8B-B14F-4D97-AF65-F5344CB8AC3E}">
        <p14:creationId xmlns:p14="http://schemas.microsoft.com/office/powerpoint/2010/main" val="6512540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33 – For next week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next week. </a:t>
            </a:r>
            <a:r>
              <a:rPr lang="en-US" sz="1200" kern="1200" dirty="0" err="1" smtClean="0">
                <a:solidFill>
                  <a:schemeClr val="tx1"/>
                </a:solidFill>
                <a:effectLst/>
                <a:latin typeface="+mn-lt"/>
                <a:ea typeface="+mn-ea"/>
                <a:cs typeface="+mn-cs"/>
              </a:rPr>
              <a:t>Practise</a:t>
            </a:r>
            <a:r>
              <a:rPr lang="en-US" sz="1200" kern="1200" dirty="0" smtClean="0">
                <a:solidFill>
                  <a:schemeClr val="tx1"/>
                </a:solidFill>
                <a:effectLst/>
                <a:latin typeface="+mn-lt"/>
                <a:ea typeface="+mn-ea"/>
                <a:cs typeface="+mn-cs"/>
              </a:rPr>
              <a:t> Peer support, Think about who your Peers are (make a list), Have a conversation with a Peer, Ask for or offer some support to a Peer, Come back next week to share your experiences with your Peers here!</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People start to practice what they have learned about peer support in their lives.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To get good at something everyone needs to practice.</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the group to do at least two peer tasks before next week. The slide gives some examples.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Make a list of the </a:t>
            </a:r>
            <a:r>
              <a:rPr lang="en-US" sz="1200" kern="1200" dirty="0" smtClean="0">
                <a:solidFill>
                  <a:schemeClr val="tx1"/>
                </a:solidFill>
                <a:effectLst/>
                <a:latin typeface="+mn-lt"/>
                <a:ea typeface="+mn-ea"/>
                <a:cs typeface="+mn-cs"/>
              </a:rPr>
              <a:t>peers in your life.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Find a peer to talk to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for or offer some peer support.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If you think you don’t have a peer, make sure you connect with someone from here before you leave. Grab a phone number and/or make a time for a coffee.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Come back next week and share with the group.</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33</a:t>
            </a:fld>
            <a:endParaRPr lang="en-US"/>
          </a:p>
        </p:txBody>
      </p:sp>
    </p:spTree>
    <p:extLst>
      <p:ext uri="{BB962C8B-B14F-4D97-AF65-F5344CB8AC3E}">
        <p14:creationId xmlns:p14="http://schemas.microsoft.com/office/powerpoint/2010/main" val="7083267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34</a:t>
            </a:r>
            <a:r>
              <a:rPr lang="en-AU" sz="1200" b="1" kern="1200" baseline="0" dirty="0" smtClean="0">
                <a:solidFill>
                  <a:schemeClr val="tx1"/>
                </a:solidFill>
                <a:effectLst/>
                <a:latin typeface="+mn-lt"/>
                <a:ea typeface="+mn-ea"/>
                <a:cs typeface="+mn-cs"/>
              </a:rPr>
              <a:t> </a:t>
            </a:r>
            <a:r>
              <a:rPr lang="en-AU" sz="1200" b="1" kern="1200" dirty="0" smtClean="0">
                <a:solidFill>
                  <a:schemeClr val="tx1"/>
                </a:solidFill>
                <a:effectLst/>
                <a:latin typeface="+mn-lt"/>
                <a:ea typeface="+mn-ea"/>
                <a:cs typeface="+mn-cs"/>
              </a:rPr>
              <a:t>– Post Evaluation </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Post evaluation</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get </a:t>
            </a:r>
            <a:r>
              <a:rPr lang="en-AU" sz="1200" kern="1200" dirty="0" smtClean="0">
                <a:solidFill>
                  <a:schemeClr val="tx1"/>
                </a:solidFill>
                <a:effectLst/>
                <a:latin typeface="+mn-lt"/>
                <a:ea typeface="+mn-ea"/>
                <a:cs typeface="+mn-cs"/>
              </a:rPr>
              <a:t>feedback on how to improve the program.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Hand out the Post Evaluation form.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evaluation form asks people what they have learned from the session.</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This is not a test.</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 will help to improve the program for everyone.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Please be honest and give us feedback.</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34</a:t>
            </a:fld>
            <a:endParaRPr lang="en-US"/>
          </a:p>
        </p:txBody>
      </p:sp>
    </p:spTree>
    <p:extLst>
      <p:ext uri="{BB962C8B-B14F-4D97-AF65-F5344CB8AC3E}">
        <p14:creationId xmlns:p14="http://schemas.microsoft.com/office/powerpoint/2010/main" val="27050633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Slide 11 – Check-out</a:t>
            </a:r>
          </a:p>
          <a:p>
            <a:endParaRPr lang="en-AU"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Slide description:</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Check out. (Image description: A woman using a wheelchair is waving and has her thumbs up)</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5 minutes</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Why:</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To find out how people are feeling and their next steps. </a:t>
            </a:r>
          </a:p>
          <a:p>
            <a:endParaRPr lang="en-AU"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Main Points:</a:t>
            </a:r>
            <a:r>
              <a:rPr lang="en-US" sz="1200"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 check-out helps find out how people are feeling at the end of the workshop.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It is also a very powerful way of building accountability and community.</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everyone to write down one word about how they are feeling at the end of the training and one next action from today’s training that they are going to take in peer support</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Ask everyone to share their one word and action with the group</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Make sure someone is available to write down people’s answers </a:t>
            </a:r>
            <a:endParaRPr lang="en-AU"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35</a:t>
            </a:fld>
            <a:endParaRPr lang="en-US"/>
          </a:p>
        </p:txBody>
      </p:sp>
    </p:spTree>
    <p:extLst>
      <p:ext uri="{BB962C8B-B14F-4D97-AF65-F5344CB8AC3E}">
        <p14:creationId xmlns:p14="http://schemas.microsoft.com/office/powerpoint/2010/main" val="2863592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1200"/>
              </a:spcAft>
            </a:pPr>
            <a:r>
              <a:rPr lang="en-AU" sz="1400" b="1" dirty="0" smtClean="0">
                <a:solidFill>
                  <a:srgbClr val="0000FF"/>
                </a:solidFill>
                <a:effectLst/>
                <a:latin typeface="Verdana" panose="020B0604030504040204" pitchFamily="34" charset="0"/>
                <a:ea typeface="MS Gothic" panose="020B0609070205080204" pitchFamily="49" charset="-128"/>
                <a:cs typeface="Times New Roman" panose="02020603050405020304" pitchFamily="18" charset="0"/>
              </a:rPr>
              <a:t>Slide 4 – Our Purpose</a:t>
            </a:r>
          </a:p>
          <a:p>
            <a:pPr>
              <a:spcBef>
                <a:spcPts val="1200"/>
              </a:spcBef>
              <a:spcAft>
                <a:spcPts val="1200"/>
              </a:spcAft>
            </a:pPr>
            <a:endParaRPr lang="en-AU" sz="1400" b="1" dirty="0" smtClean="0">
              <a:solidFill>
                <a:srgbClr val="0000FF"/>
              </a:solidFill>
              <a:effectLst/>
              <a:latin typeface="Verdana" panose="020B0604030504040204" pitchFamily="34" charset="0"/>
              <a:ea typeface="MS Gothic" panose="020B0609070205080204" pitchFamily="49" charset="-128"/>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Slide description:</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Our Purpose: “Be the change you want to see in the world” - Mahatma Gandhi</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Time:</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2 minutes</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Why:</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Motivate the group and focus the attention.</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Main Points:</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Let the group know that we are here today to learn about peer support.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Read out the quote.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quote talks says that we can all create positive change in the world. </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Talk about what the quote means to you.</a:t>
            </a:r>
            <a:endParaRPr lang="en-AU"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Talk about how making positive change is what we are here to do today. </a:t>
            </a:r>
            <a:endParaRPr lang="en-AU" sz="1200" kern="1200" dirty="0" smtClean="0">
              <a:solidFill>
                <a:schemeClr val="tx1"/>
              </a:solidFill>
              <a:effectLst/>
              <a:latin typeface="+mn-lt"/>
              <a:ea typeface="+mn-ea"/>
              <a:cs typeface="+mn-cs"/>
            </a:endParaRPr>
          </a:p>
          <a:p>
            <a:pPr>
              <a:lnSpc>
                <a:spcPct val="150000"/>
              </a:lnSpc>
              <a:spcBef>
                <a:spcPts val="600"/>
              </a:spcBef>
              <a:spcAft>
                <a:spcPts val="600"/>
              </a:spcAft>
            </a:pPr>
            <a:endPar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Watch out for:</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Don't spend too much time on the quote. It might not work for everyone.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10"/>
          </p:nvPr>
        </p:nvSpPr>
        <p:spPr/>
        <p:txBody>
          <a:bodyPr/>
          <a:lstStyle/>
          <a:p>
            <a:fld id="{7D6C12BF-33B0-0E42-8F11-3AB51A864FCB}" type="slidenum">
              <a:rPr lang="en-US" smtClean="0"/>
              <a:t>4</a:t>
            </a:fld>
            <a:endParaRPr lang="en-US"/>
          </a:p>
        </p:txBody>
      </p:sp>
    </p:spTree>
    <p:extLst>
      <p:ext uri="{BB962C8B-B14F-4D97-AF65-F5344CB8AC3E}">
        <p14:creationId xmlns:p14="http://schemas.microsoft.com/office/powerpoint/2010/main" val="2335224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1200"/>
              </a:spcAft>
            </a:pPr>
            <a:r>
              <a:rPr lang="en-AU" sz="1400" b="1" dirty="0" smtClean="0">
                <a:solidFill>
                  <a:srgbClr val="0000FF"/>
                </a:solidFill>
                <a:effectLst/>
                <a:latin typeface="Verdana" panose="020B0604030504040204" pitchFamily="34" charset="0"/>
                <a:ea typeface="MS Gothic" panose="020B0609070205080204" pitchFamily="49" charset="-128"/>
                <a:cs typeface="Times New Roman" panose="02020603050405020304" pitchFamily="18" charset="0"/>
              </a:rPr>
              <a:t>Slide 5 – Welcome </a:t>
            </a:r>
          </a:p>
          <a:p>
            <a:pPr>
              <a:spcBef>
                <a:spcPts val="1200"/>
              </a:spcBef>
              <a:spcAft>
                <a:spcPts val="1200"/>
              </a:spcAft>
            </a:pPr>
            <a:endParaRPr lang="en-AU" sz="1400" b="1" dirty="0" smtClean="0">
              <a:solidFill>
                <a:srgbClr val="0000FF"/>
              </a:solidFill>
              <a:effectLst/>
              <a:latin typeface="Verdana" panose="020B0604030504040204" pitchFamily="34" charset="0"/>
              <a:ea typeface="MS Gothic" panose="020B0609070205080204" pitchFamily="49" charset="-128"/>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Slide description: </a:t>
            </a: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Welcome.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(Image Description: the word welcome in many different languages and </a:t>
            </a:r>
            <a:r>
              <a:rPr lang="en-US" sz="1200" dirty="0" err="1" smtClean="0">
                <a:effectLst/>
                <a:latin typeface="Verdana" panose="020B0604030504040204" pitchFamily="34" charset="0"/>
                <a:ea typeface="Calibri" panose="020F0502020204030204" pitchFamily="34" charset="0"/>
                <a:cs typeface="Times New Roman" panose="02020603050405020304" pitchFamily="18" charset="0"/>
              </a:rPr>
              <a:t>colours</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a:t>
            </a: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 </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Time:</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15-20 minutes</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Why:</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So that people get to know each other and feel welcome. </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Main Points:</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Peer support starts with getting to know one another.</a:t>
            </a:r>
            <a:endParaRPr lang="en-AU" sz="12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Ask everyone to introduce themselves and say something about themselves. </a:t>
            </a:r>
            <a:endParaRPr lang="en-AU" sz="12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Make sure that everyone in the room has a chance to speak. Very important.</a:t>
            </a:r>
            <a:endParaRPr lang="en-AU" sz="12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Thank everyone for their contribution.</a:t>
            </a:r>
            <a:endParaRPr lang="en-AU" sz="12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If you are going a bit over time, don't panic. </a:t>
            </a:r>
            <a:endParaRPr lang="en-AU" sz="1200" dirty="0" smtClean="0">
              <a:effectLst/>
              <a:latin typeface="Verdana" panose="020B0604030504040204" pitchFamily="34" charset="0"/>
              <a:ea typeface="MS Mincho"/>
              <a:cs typeface="Verdana" panose="020B0604030504040204" pitchFamily="34" charset="0"/>
            </a:endParaRPr>
          </a:p>
          <a:p>
            <a:pPr marL="0" lvl="0" indent="0">
              <a:lnSpc>
                <a:spcPct val="150000"/>
              </a:lnSpc>
              <a:spcBef>
                <a:spcPts val="600"/>
              </a:spcBef>
              <a:spcAft>
                <a:spcPts val="600"/>
              </a:spcAft>
              <a:buClr>
                <a:srgbClr val="FF6600"/>
              </a:buClr>
              <a:buFont typeface="Wingdings 3" panose="05040102010807070707" pitchFamily="18" charset="2"/>
              <a:buNone/>
            </a:pPr>
            <a:endParaRPr lang="en-US" sz="1200" dirty="0" smtClean="0">
              <a:effectLst/>
              <a:latin typeface="Verdana" panose="020B0604030504040204" pitchFamily="34" charset="0"/>
              <a:ea typeface="MS Mincho"/>
              <a:cs typeface="Verdana" panose="020B0604030504040204" pitchFamily="34" charset="0"/>
            </a:endParaRPr>
          </a:p>
          <a:p>
            <a:pPr marL="0" lvl="0" indent="0">
              <a:lnSpc>
                <a:spcPct val="150000"/>
              </a:lnSpc>
              <a:spcBef>
                <a:spcPts val="600"/>
              </a:spcBef>
              <a:spcAft>
                <a:spcPts val="600"/>
              </a:spcAft>
              <a:buClr>
                <a:srgbClr val="FF6600"/>
              </a:buClr>
              <a:buFont typeface="Wingdings 3" panose="05040102010807070707" pitchFamily="18" charset="2"/>
              <a:buNone/>
            </a:pPr>
            <a:r>
              <a:rPr lang="en-US" sz="1200" dirty="0" smtClean="0">
                <a:effectLst/>
                <a:latin typeface="Verdana" panose="020B0604030504040204" pitchFamily="34" charset="0"/>
                <a:ea typeface="MS Mincho"/>
                <a:cs typeface="Verdana" panose="020B0604030504040204" pitchFamily="34" charset="0"/>
              </a:rPr>
              <a:t>You can also try a simple </a:t>
            </a:r>
            <a:r>
              <a:rPr lang="en-US" sz="1200" b="1" dirty="0" smtClean="0">
                <a:effectLst/>
                <a:latin typeface="Verdana" panose="020B0604030504040204" pitchFamily="34" charset="0"/>
                <a:ea typeface="MS Mincho"/>
                <a:cs typeface="Verdana" panose="020B0604030504040204" pitchFamily="34" charset="0"/>
              </a:rPr>
              <a:t>ice-breaker</a:t>
            </a:r>
            <a:r>
              <a:rPr lang="en-US" sz="1200" dirty="0" smtClean="0">
                <a:effectLst/>
                <a:latin typeface="Verdana" panose="020B0604030504040204" pitchFamily="34" charset="0"/>
                <a:ea typeface="MS Mincho"/>
                <a:cs typeface="Verdana" panose="020B0604030504040204" pitchFamily="34" charset="0"/>
              </a:rPr>
              <a:t>, like asking people to introduce themselves and ask:</a:t>
            </a:r>
            <a:endParaRPr lang="en-AU" sz="12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Font typeface="+mj-lt"/>
              <a:buAutoNum type="arabicPeriod"/>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What is one thing that makes you happy?</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50000"/>
              </a:lnSpc>
              <a:spcBef>
                <a:spcPts val="600"/>
              </a:spcBef>
              <a:spcAft>
                <a:spcPts val="600"/>
              </a:spcAft>
              <a:buFont typeface="+mj-lt"/>
              <a:buAutoNum type="arabicPeriod"/>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And what is one thing you would like to get out of today?</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For more ideas, read </a:t>
            </a:r>
            <a:r>
              <a:rPr lang="en-US" sz="1200" b="1" dirty="0" smtClean="0">
                <a:effectLst/>
                <a:latin typeface="Verdana" panose="020B0604030504040204" pitchFamily="34" charset="0"/>
                <a:ea typeface="Calibri" panose="020F0502020204030204" pitchFamily="34" charset="0"/>
                <a:cs typeface="Times New Roman" panose="02020603050405020304" pitchFamily="18" charset="0"/>
              </a:rPr>
              <a:t>Introduction/ Welcome</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and </a:t>
            </a:r>
            <a:r>
              <a:rPr lang="en-US" sz="1200" b="1" dirty="0" smtClean="0">
                <a:effectLst/>
                <a:latin typeface="Verdana" panose="020B0604030504040204" pitchFamily="34" charset="0"/>
                <a:ea typeface="Calibri" panose="020F0502020204030204" pitchFamily="34" charset="0"/>
                <a:cs typeface="Times New Roman" panose="02020603050405020304" pitchFamily="18" charset="0"/>
              </a:rPr>
              <a:t>Icebreakers</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in the Peer Facilitators Toolbox. </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Things to watch out for:</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marL="171450" indent="-171450">
              <a:lnSpc>
                <a:spcPct val="150000"/>
              </a:lnSpc>
              <a:spcBef>
                <a:spcPts val="600"/>
              </a:spcBef>
              <a:spcAft>
                <a:spcPts val="600"/>
              </a:spcAft>
              <a:buFont typeface="Arial" panose="020B0604020202020204" pitchFamily="34" charset="0"/>
              <a:buChar char="•"/>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Make sure everyone gets equal time to speak. Ask people to share one thing only.</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marL="171450" indent="-171450">
              <a:lnSpc>
                <a:spcPct val="150000"/>
              </a:lnSpc>
              <a:spcBef>
                <a:spcPts val="600"/>
              </a:spcBef>
              <a:spcAft>
                <a:spcPts val="600"/>
              </a:spcAft>
              <a:buFont typeface="Arial" panose="020B0604020202020204" pitchFamily="34" charset="0"/>
              <a:buChar char="•"/>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The length of this exercise will depend on the size of your group.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marL="171450" indent="-171450">
              <a:lnSpc>
                <a:spcPct val="150000"/>
              </a:lnSpc>
              <a:spcBef>
                <a:spcPts val="600"/>
              </a:spcBef>
              <a:spcAft>
                <a:spcPts val="600"/>
              </a:spcAft>
              <a:buFont typeface="Arial" panose="020B0604020202020204" pitchFamily="34" charset="0"/>
              <a:buChar char="•"/>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This may be first time people are together and you will need to give time for them to get to know one another.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marL="171450" indent="-171450">
              <a:lnSpc>
                <a:spcPct val="150000"/>
              </a:lnSpc>
              <a:spcBef>
                <a:spcPts val="600"/>
              </a:spcBef>
              <a:spcAft>
                <a:spcPts val="600"/>
              </a:spcAft>
              <a:buFont typeface="Arial" panose="020B0604020202020204" pitchFamily="34" charset="0"/>
              <a:buChar char="•"/>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If you are going a bit over time, don't panic. You can simply push a bit faster through the content.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lvl="0"/>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5</a:t>
            </a:fld>
            <a:endParaRPr lang="en-US"/>
          </a:p>
        </p:txBody>
      </p:sp>
    </p:spTree>
    <p:extLst>
      <p:ext uri="{BB962C8B-B14F-4D97-AF65-F5344CB8AC3E}">
        <p14:creationId xmlns:p14="http://schemas.microsoft.com/office/powerpoint/2010/main" val="1324115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1200"/>
              </a:spcAft>
            </a:pPr>
            <a:r>
              <a:rPr lang="en-AU" sz="1400" b="1" dirty="0" smtClean="0">
                <a:solidFill>
                  <a:srgbClr val="0000FF"/>
                </a:solidFill>
                <a:effectLst/>
                <a:latin typeface="Verdana" panose="020B0604030504040204" pitchFamily="34" charset="0"/>
                <a:ea typeface="MS Gothic" panose="020B0609070205080204" pitchFamily="49" charset="-128"/>
                <a:cs typeface="Times New Roman" panose="02020603050405020304" pitchFamily="18" charset="0"/>
              </a:rPr>
              <a:t>Slide 6 – Pre Evaluation </a:t>
            </a:r>
          </a:p>
          <a:p>
            <a:pPr>
              <a:spcBef>
                <a:spcPts val="1200"/>
              </a:spcBef>
              <a:spcAft>
                <a:spcPts val="1200"/>
              </a:spcAft>
            </a:pPr>
            <a:r>
              <a:rPr lang="en-US" sz="1200" b="0" dirty="0" smtClean="0">
                <a:solidFill>
                  <a:srgbClr val="0000FF"/>
                </a:solidFill>
                <a:effectLst/>
                <a:latin typeface="Verdana" panose="020B0604030504040204" pitchFamily="34" charset="0"/>
                <a:ea typeface="Calibri" panose="020F0502020204030204" pitchFamily="34" charset="0"/>
                <a:cs typeface="Times New Roman" panose="02020603050405020304" pitchFamily="18" charset="0"/>
              </a:rPr>
              <a:t>Note: only use this slide if you are evaluating this workshop.</a:t>
            </a:r>
          </a:p>
          <a:p>
            <a:pPr>
              <a:spcBef>
                <a:spcPts val="1200"/>
              </a:spcBef>
              <a:spcAft>
                <a:spcPts val="1200"/>
              </a:spcAft>
            </a:pPr>
            <a:endParaRPr lang="en-AU" sz="1400" b="1" dirty="0" smtClean="0">
              <a:solidFill>
                <a:srgbClr val="0000FF"/>
              </a:solidFill>
              <a:effectLst/>
              <a:latin typeface="Verdana" panose="020B0604030504040204" pitchFamily="34" charset="0"/>
              <a:ea typeface="MS Gothic" panose="020B0609070205080204" pitchFamily="49" charset="-128"/>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Slide description:</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Pre Evaluation.</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(Image description: a hand holding a pen to fill out a form)</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Time:</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15 minutes</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Why:</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To improve the program for everyone.</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Main Points:</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Hand out any Pre Evaluation forms.</a:t>
            </a:r>
            <a:endParaRPr lang="en-AU" sz="12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This evaluation form will help improve the program for everyone.  </a:t>
            </a:r>
            <a:endParaRPr lang="en-AU" sz="12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Please be honest and give us feedback.</a:t>
            </a:r>
            <a:endParaRPr lang="en-AU" sz="12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It is not a test and it is not compulsory.</a:t>
            </a:r>
          </a:p>
          <a:p>
            <a:pPr marL="0" lvl="0" indent="0">
              <a:lnSpc>
                <a:spcPct val="150000"/>
              </a:lnSpc>
              <a:spcBef>
                <a:spcPts val="600"/>
              </a:spcBef>
              <a:spcAft>
                <a:spcPts val="600"/>
              </a:spcAft>
              <a:buClr>
                <a:srgbClr val="FF6600"/>
              </a:buClr>
              <a:buFont typeface="Wingdings 3" panose="05040102010807070707" pitchFamily="18" charset="2"/>
              <a:buNone/>
            </a:pPr>
            <a:endParaRPr lang="en-AU" sz="1200" dirty="0" smtClean="0">
              <a:effectLst/>
              <a:latin typeface="Verdana" panose="020B0604030504040204" pitchFamily="34" charset="0"/>
              <a:ea typeface="MS Mincho"/>
              <a:cs typeface="Verdana" panose="020B0604030504040204" pitchFamily="34"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Extra Questions:</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Does anyone need help filling in this form? </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Things to watch out for:</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Some people might feel uncomfortable filling this out or asking for help. Make sure someone is available to help.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endParaRPr lang="en-AU" dirty="0"/>
          </a:p>
        </p:txBody>
      </p:sp>
      <p:sp>
        <p:nvSpPr>
          <p:cNvPr id="4" name="Slide Number Placeholder 3"/>
          <p:cNvSpPr>
            <a:spLocks noGrp="1"/>
          </p:cNvSpPr>
          <p:nvPr>
            <p:ph type="sldNum" sz="quarter" idx="10"/>
          </p:nvPr>
        </p:nvSpPr>
        <p:spPr/>
        <p:txBody>
          <a:bodyPr/>
          <a:lstStyle/>
          <a:p>
            <a:fld id="{7D6C12BF-33B0-0E42-8F11-3AB51A864FCB}" type="slidenum">
              <a:rPr lang="en-US" smtClean="0"/>
              <a:t>6</a:t>
            </a:fld>
            <a:endParaRPr lang="en-US"/>
          </a:p>
        </p:txBody>
      </p:sp>
    </p:spTree>
    <p:extLst>
      <p:ext uri="{BB962C8B-B14F-4D97-AF65-F5344CB8AC3E}">
        <p14:creationId xmlns:p14="http://schemas.microsoft.com/office/powerpoint/2010/main" val="27028451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1200"/>
              </a:spcAft>
            </a:pPr>
            <a:r>
              <a:rPr lang="en-AU" sz="1400" b="1" dirty="0" smtClean="0">
                <a:solidFill>
                  <a:srgbClr val="0000FF"/>
                </a:solidFill>
                <a:effectLst/>
                <a:latin typeface="Verdana" panose="020B0604030504040204" pitchFamily="34" charset="0"/>
                <a:ea typeface="MS Gothic" panose="020B0609070205080204" pitchFamily="49" charset="-128"/>
                <a:cs typeface="Times New Roman" panose="02020603050405020304" pitchFamily="18" charset="0"/>
              </a:rPr>
              <a:t>Slide 7 – What do you want to get out of today?</a:t>
            </a:r>
          </a:p>
          <a:p>
            <a:pPr>
              <a:spcBef>
                <a:spcPts val="1200"/>
              </a:spcBef>
              <a:spcAft>
                <a:spcPts val="1200"/>
              </a:spcAft>
            </a:pPr>
            <a:endParaRPr lang="en-AU" sz="1400" b="1" dirty="0" smtClean="0">
              <a:solidFill>
                <a:srgbClr val="0000FF"/>
              </a:solidFill>
              <a:effectLst/>
              <a:latin typeface="Verdana" panose="020B0604030504040204" pitchFamily="34" charset="0"/>
              <a:ea typeface="MS Gothic" panose="020B0609070205080204" pitchFamily="49" charset="-128"/>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Slide description:</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What do you want to get out of today?</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Time:</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5 minutes</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Why:</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To find out people’s expectations for the day. </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Main Points:</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Ask the group what they want to get out of today.</a:t>
            </a:r>
            <a:endParaRPr lang="en-AU" sz="12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Write all responses on a whiteboard / butcher’s paper.</a:t>
            </a:r>
            <a:endParaRPr lang="en-AU" sz="12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Help people feel heard by repeating what they say. </a:t>
            </a:r>
            <a:endParaRPr lang="en-AU" sz="12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Write </a:t>
            </a:r>
            <a:r>
              <a:rPr lang="en-US" sz="1200" b="1" dirty="0" smtClean="0">
                <a:effectLst/>
                <a:latin typeface="Verdana" panose="020B0604030504040204" pitchFamily="34" charset="0"/>
                <a:ea typeface="MS Mincho"/>
                <a:cs typeface="Verdana" panose="020B0604030504040204" pitchFamily="34" charset="0"/>
              </a:rPr>
              <a:t>Parking Lot</a:t>
            </a:r>
            <a:r>
              <a:rPr lang="en-US" sz="1200" dirty="0" smtClean="0">
                <a:effectLst/>
                <a:latin typeface="Verdana" panose="020B0604030504040204" pitchFamily="34" charset="0"/>
                <a:ea typeface="MS Mincho"/>
                <a:cs typeface="Verdana" panose="020B0604030504040204" pitchFamily="34" charset="0"/>
              </a:rPr>
              <a:t> at the top of another piece of butcher’s paper. If someone says something that you cannot cover, write it down here.  </a:t>
            </a:r>
            <a:endParaRPr lang="en-AU" sz="12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For more ideas, read about </a:t>
            </a:r>
            <a:r>
              <a:rPr lang="en-US" sz="1200" b="1" dirty="0" smtClean="0">
                <a:effectLst/>
                <a:latin typeface="Verdana" panose="020B0604030504040204" pitchFamily="34" charset="0"/>
                <a:ea typeface="MS Mincho"/>
                <a:cs typeface="Verdana" panose="020B0604030504040204" pitchFamily="34" charset="0"/>
              </a:rPr>
              <a:t>Expectations and the Parking Lot </a:t>
            </a:r>
            <a:r>
              <a:rPr lang="en-US" sz="1200" dirty="0" smtClean="0">
                <a:effectLst/>
                <a:latin typeface="Verdana" panose="020B0604030504040204" pitchFamily="34" charset="0"/>
                <a:ea typeface="MS Mincho"/>
                <a:cs typeface="Verdana" panose="020B0604030504040204" pitchFamily="34" charset="0"/>
              </a:rPr>
              <a:t>in the </a:t>
            </a:r>
            <a:r>
              <a:rPr lang="en-US" sz="1200" b="1" dirty="0" smtClean="0">
                <a:effectLst/>
                <a:latin typeface="Verdana" panose="020B0604030504040204" pitchFamily="34" charset="0"/>
                <a:ea typeface="MS Mincho"/>
                <a:cs typeface="Verdana" panose="020B0604030504040204" pitchFamily="34" charset="0"/>
              </a:rPr>
              <a:t>Peer Facilitators Toolbox</a:t>
            </a:r>
            <a:r>
              <a:rPr lang="en-US" sz="1200" dirty="0" smtClean="0">
                <a:effectLst/>
                <a:latin typeface="Verdana" panose="020B0604030504040204" pitchFamily="34" charset="0"/>
                <a:ea typeface="MS Mincho"/>
                <a:cs typeface="Verdana" panose="020B0604030504040204" pitchFamily="34" charset="0"/>
              </a:rPr>
              <a:t>.</a:t>
            </a:r>
            <a:endParaRPr lang="en-AU" sz="1200" dirty="0" smtClean="0">
              <a:effectLst/>
              <a:latin typeface="Verdana" panose="020B0604030504040204" pitchFamily="34" charset="0"/>
              <a:ea typeface="MS Mincho"/>
              <a:cs typeface="Verdana" panose="020B0604030504040204" pitchFamily="34" charset="0"/>
            </a:endParaRPr>
          </a:p>
          <a:p>
            <a:pPr>
              <a:lnSpc>
                <a:spcPct val="150000"/>
              </a:lnSpc>
              <a:spcBef>
                <a:spcPts val="600"/>
              </a:spcBef>
              <a:spcAft>
                <a:spcPts val="600"/>
              </a:spcAft>
            </a:pPr>
            <a:endPar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Extra Questions:</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If you walked away with one thing after today, what would that be?</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Things to watch out for:</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r>
              <a:rPr lang="en-AU" sz="1100" dirty="0" smtClean="0">
                <a:effectLst/>
                <a:latin typeface="Verdana" panose="020B0604030504040204" pitchFamily="34" charset="0"/>
                <a:ea typeface="Calibri" panose="020F0502020204030204" pitchFamily="34" charset="0"/>
                <a:cs typeface="Times New Roman" panose="02020603050405020304" pitchFamily="18" charset="0"/>
              </a:rPr>
              <a:t>Some people might want something different. That’s okay! Make some time at the end of the day for people to talk about what they want. This is peer support in action! </a:t>
            </a:r>
            <a:endParaRPr lang="en-AU" dirty="0"/>
          </a:p>
        </p:txBody>
      </p:sp>
      <p:sp>
        <p:nvSpPr>
          <p:cNvPr id="4" name="Slide Number Placeholder 3"/>
          <p:cNvSpPr>
            <a:spLocks noGrp="1"/>
          </p:cNvSpPr>
          <p:nvPr>
            <p:ph type="sldNum" sz="quarter" idx="10"/>
          </p:nvPr>
        </p:nvSpPr>
        <p:spPr/>
        <p:txBody>
          <a:bodyPr/>
          <a:lstStyle/>
          <a:p>
            <a:fld id="{7D6C12BF-33B0-0E42-8F11-3AB51A864FCB}" type="slidenum">
              <a:rPr lang="en-US" smtClean="0"/>
              <a:t>7</a:t>
            </a:fld>
            <a:endParaRPr lang="en-US"/>
          </a:p>
        </p:txBody>
      </p:sp>
    </p:spTree>
    <p:extLst>
      <p:ext uri="{BB962C8B-B14F-4D97-AF65-F5344CB8AC3E}">
        <p14:creationId xmlns:p14="http://schemas.microsoft.com/office/powerpoint/2010/main" val="4122323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1200"/>
              </a:spcAft>
            </a:pPr>
            <a:r>
              <a:rPr lang="en-AU" sz="1400" b="1" dirty="0" smtClean="0">
                <a:solidFill>
                  <a:srgbClr val="0000FF"/>
                </a:solidFill>
                <a:effectLst/>
                <a:latin typeface="Verdana" panose="020B0604030504040204" pitchFamily="34" charset="0"/>
                <a:ea typeface="MS Gothic" panose="020B0609070205080204" pitchFamily="49" charset="-128"/>
                <a:cs typeface="Times New Roman" panose="02020603050405020304" pitchFamily="18" charset="0"/>
              </a:rPr>
              <a:t>Slide 8 – Introduction to Peer Support</a:t>
            </a:r>
          </a:p>
          <a:p>
            <a:pPr>
              <a:spcBef>
                <a:spcPts val="1200"/>
              </a:spcBef>
              <a:spcAft>
                <a:spcPts val="1200"/>
              </a:spcAft>
            </a:pPr>
            <a:endParaRPr lang="en-AU" sz="1400" b="1" dirty="0" smtClean="0">
              <a:solidFill>
                <a:srgbClr val="0000FF"/>
              </a:solidFill>
              <a:effectLst/>
              <a:latin typeface="Verdana" panose="020B0604030504040204" pitchFamily="34" charset="0"/>
              <a:ea typeface="MS Gothic" panose="020B0609070205080204" pitchFamily="49" charset="-128"/>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Slide description:</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Introduction to Peer Support. Part 1: Why Peer Support? Part 2: How to build a Peer Movement? Part 3: What skills do I need?</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Time:</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2-5 minutes</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Why:</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Provide an overview of the whole training. </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Main Points:</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This training is made up of three different sessions. </a:t>
            </a:r>
            <a:endParaRPr lang="en-AU" sz="12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Session 1 covers what peer support means and why it is important.</a:t>
            </a:r>
            <a:endParaRPr lang="en-AU" sz="12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Session 2 covers what a peer movement is and how to make it happen. </a:t>
            </a:r>
            <a:endParaRPr lang="en-AU" sz="12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200" dirty="0" smtClean="0">
                <a:effectLst/>
                <a:latin typeface="Verdana" panose="020B0604030504040204" pitchFamily="34" charset="0"/>
                <a:ea typeface="MS Mincho"/>
                <a:cs typeface="Verdana" panose="020B0604030504040204" pitchFamily="34" charset="0"/>
              </a:rPr>
              <a:t>Session 3 covers the most important skills for doing peer support.  </a:t>
            </a:r>
          </a:p>
          <a:p>
            <a:pPr marL="342900" lvl="0" indent="-342900">
              <a:lnSpc>
                <a:spcPct val="150000"/>
              </a:lnSpc>
              <a:spcBef>
                <a:spcPts val="600"/>
              </a:spcBef>
              <a:spcAft>
                <a:spcPts val="600"/>
              </a:spcAft>
              <a:buClr>
                <a:srgbClr val="FF6600"/>
              </a:buClr>
              <a:buFont typeface="Wingdings 3" panose="05040102010807070707" pitchFamily="18" charset="2"/>
              <a:buChar char=""/>
            </a:pPr>
            <a:endParaRPr lang="en-AU" sz="1200" dirty="0" smtClean="0">
              <a:effectLst/>
              <a:latin typeface="Verdana" panose="020B0604030504040204" pitchFamily="34" charset="0"/>
              <a:ea typeface="MS Mincho"/>
              <a:cs typeface="Verdana" panose="020B0604030504040204" pitchFamily="34"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Extra Questions:</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Any questions? It is good to check people’s understanding early on. Make sure people feel they can ask questions.  </a:t>
            </a:r>
          </a:p>
          <a:p>
            <a:pPr>
              <a:lnSpc>
                <a:spcPct val="150000"/>
              </a:lnSpc>
              <a:spcBef>
                <a:spcPts val="600"/>
              </a:spcBef>
              <a:spcAft>
                <a:spcPts val="600"/>
              </a:spcAft>
            </a:pP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Things to watch out for:</a:t>
            </a: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200" dirty="0" smtClean="0">
                <a:effectLst/>
                <a:latin typeface="Verdana" panose="020B0604030504040204" pitchFamily="34" charset="0"/>
                <a:ea typeface="Calibri" panose="020F0502020204030204" pitchFamily="34" charset="0"/>
                <a:cs typeface="Times New Roman" panose="02020603050405020304" pitchFamily="18" charset="0"/>
              </a:rPr>
              <a:t>Don’t spend too much time on this slide, it is just an introduction. There will be time to go into detail later on.</a:t>
            </a:r>
            <a:endParaRPr lang="en-AU" sz="1200" dirty="0" smtClean="0">
              <a:effectLst/>
              <a:latin typeface="Verdana" panose="020B0604030504040204" pitchFamily="34" charset="0"/>
              <a:ea typeface="Calibri" panose="020F0502020204030204" pitchFamily="34" charset="0"/>
              <a:cs typeface="Times New Roman" panose="02020603050405020304" pitchFamily="18" charset="0"/>
            </a:endParaRPr>
          </a:p>
          <a:p>
            <a:pPr>
              <a:spcBef>
                <a:spcPts val="1200"/>
              </a:spcBef>
              <a:spcAft>
                <a:spcPts val="1200"/>
              </a:spcAft>
            </a:pPr>
            <a:endParaRPr lang="en-US" dirty="0"/>
          </a:p>
        </p:txBody>
      </p:sp>
      <p:sp>
        <p:nvSpPr>
          <p:cNvPr id="4" name="Slide Number Placeholder 3"/>
          <p:cNvSpPr>
            <a:spLocks noGrp="1"/>
          </p:cNvSpPr>
          <p:nvPr>
            <p:ph type="sldNum" sz="quarter" idx="10"/>
          </p:nvPr>
        </p:nvSpPr>
        <p:spPr/>
        <p:txBody>
          <a:bodyPr/>
          <a:lstStyle/>
          <a:p>
            <a:fld id="{7D6C12BF-33B0-0E42-8F11-3AB51A864FCB}" type="slidenum">
              <a:rPr lang="en-US" smtClean="0"/>
              <a:t>8</a:t>
            </a:fld>
            <a:endParaRPr lang="en-US"/>
          </a:p>
        </p:txBody>
      </p:sp>
    </p:spTree>
    <p:extLst>
      <p:ext uri="{BB962C8B-B14F-4D97-AF65-F5344CB8AC3E}">
        <p14:creationId xmlns:p14="http://schemas.microsoft.com/office/powerpoint/2010/main" val="3888822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spcAft>
                <a:spcPts val="1200"/>
              </a:spcAft>
            </a:pPr>
            <a:r>
              <a:rPr lang="en-AU" sz="1800" b="1" dirty="0" smtClean="0">
                <a:solidFill>
                  <a:srgbClr val="0000FF"/>
                </a:solidFill>
                <a:effectLst/>
                <a:latin typeface="Verdana" panose="020B0604030504040204" pitchFamily="34" charset="0"/>
                <a:ea typeface="MS Gothic" panose="020B0609070205080204" pitchFamily="49" charset="-128"/>
                <a:cs typeface="Times New Roman" panose="02020603050405020304" pitchFamily="18" charset="0"/>
              </a:rPr>
              <a:t>Slide 9 – How we work together</a:t>
            </a:r>
          </a:p>
          <a:p>
            <a:pPr>
              <a:spcBef>
                <a:spcPts val="1200"/>
              </a:spcBef>
              <a:spcAft>
                <a:spcPts val="1200"/>
              </a:spcAft>
            </a:pPr>
            <a:endParaRPr lang="en-AU" sz="1800" b="1" dirty="0" smtClean="0">
              <a:solidFill>
                <a:srgbClr val="0000FF"/>
              </a:solidFill>
              <a:effectLst/>
              <a:latin typeface="Verdana" panose="020B0604030504040204" pitchFamily="34" charset="0"/>
              <a:ea typeface="MS Gothic" panose="020B0609070205080204" pitchFamily="49" charset="-128"/>
              <a:cs typeface="Times New Roman" panose="02020603050405020304" pitchFamily="18" charset="0"/>
            </a:endParaRPr>
          </a:p>
          <a:p>
            <a:pPr>
              <a:lnSpc>
                <a:spcPct val="150000"/>
              </a:lnSpc>
              <a:spcBef>
                <a:spcPts val="600"/>
              </a:spcBef>
              <a:spcAft>
                <a:spcPts val="600"/>
              </a:spcAft>
            </a:pPr>
            <a:r>
              <a:rPr lang="en-US" sz="16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Slide description:</a:t>
            </a:r>
            <a:endParaRPr lang="en-AU" sz="16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050" dirty="0" smtClean="0">
                <a:effectLst/>
                <a:latin typeface="Verdana" panose="020B0604030504040204" pitchFamily="34" charset="0"/>
                <a:ea typeface="Calibri" panose="020F0502020204030204" pitchFamily="34" charset="0"/>
                <a:cs typeface="Times New Roman" panose="02020603050405020304" pitchFamily="18" charset="0"/>
              </a:rPr>
              <a:t>How we work together: We start together on time and finish on time; We take responsibility for our own learning; We support each other to learn; We hold each other to account; We are respectful of each other; We are focused on learning; We are community – we look out for each other …….. ?</a:t>
            </a:r>
          </a:p>
          <a:p>
            <a:pPr>
              <a:lnSpc>
                <a:spcPct val="150000"/>
              </a:lnSpc>
              <a:spcBef>
                <a:spcPts val="600"/>
              </a:spcBef>
              <a:spcAft>
                <a:spcPts val="600"/>
              </a:spcAft>
            </a:pPr>
            <a:endParaRPr lang="en-AU" sz="16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6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Time:</a:t>
            </a:r>
            <a:r>
              <a:rPr lang="en-US" sz="16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6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600" dirty="0" smtClean="0">
                <a:effectLst/>
                <a:latin typeface="Verdana" panose="020B0604030504040204" pitchFamily="34" charset="0"/>
                <a:ea typeface="Calibri" panose="020F0502020204030204" pitchFamily="34" charset="0"/>
                <a:cs typeface="Times New Roman" panose="02020603050405020304" pitchFamily="18" charset="0"/>
              </a:rPr>
              <a:t>Depends on number of people, no more than 10 minutes.</a:t>
            </a:r>
          </a:p>
          <a:p>
            <a:pPr>
              <a:lnSpc>
                <a:spcPct val="150000"/>
              </a:lnSpc>
              <a:spcBef>
                <a:spcPts val="600"/>
              </a:spcBef>
              <a:spcAft>
                <a:spcPts val="600"/>
              </a:spcAft>
            </a:pPr>
            <a:endParaRPr lang="en-AU" sz="16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6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Why:</a:t>
            </a:r>
            <a:r>
              <a:rPr lang="en-US" sz="16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6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600" dirty="0" smtClean="0">
                <a:effectLst/>
                <a:latin typeface="Verdana" panose="020B0604030504040204" pitchFamily="34" charset="0"/>
                <a:ea typeface="Calibri" panose="020F0502020204030204" pitchFamily="34" charset="0"/>
                <a:cs typeface="Times New Roman" panose="02020603050405020304" pitchFamily="18" charset="0"/>
              </a:rPr>
              <a:t>To set ground rules about what to expect from each other. </a:t>
            </a:r>
          </a:p>
          <a:p>
            <a:pPr>
              <a:lnSpc>
                <a:spcPct val="150000"/>
              </a:lnSpc>
              <a:spcBef>
                <a:spcPts val="600"/>
              </a:spcBef>
              <a:spcAft>
                <a:spcPts val="600"/>
              </a:spcAft>
            </a:pPr>
            <a:endParaRPr lang="en-AU" sz="16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6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Main Points:</a:t>
            </a:r>
            <a:r>
              <a:rPr lang="en-US" sz="16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600" dirty="0" smtClean="0">
              <a:effectLst/>
              <a:latin typeface="Verdana" panose="020B0604030504040204" pitchFamily="34" charset="0"/>
              <a:ea typeface="Calibri" panose="020F0502020204030204" pitchFamily="34" charset="0"/>
              <a:cs typeface="Times New Roman" panose="02020603050405020304" pitchFamily="18"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600" dirty="0" smtClean="0">
                <a:effectLst/>
                <a:latin typeface="Verdana" panose="020B0604030504040204" pitchFamily="34" charset="0"/>
                <a:ea typeface="MS Mincho"/>
                <a:cs typeface="Verdana" panose="020B0604030504040204" pitchFamily="34" charset="0"/>
              </a:rPr>
              <a:t>Before showing the slide, ask the group to tell you how they want to work together today.  </a:t>
            </a:r>
            <a:endParaRPr lang="en-AU" sz="16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600" dirty="0" smtClean="0">
                <a:effectLst/>
                <a:latin typeface="Verdana" panose="020B0604030504040204" pitchFamily="34" charset="0"/>
                <a:ea typeface="MS Mincho"/>
                <a:cs typeface="Verdana" panose="020B0604030504040204" pitchFamily="34" charset="0"/>
              </a:rPr>
              <a:t>Write down each person’s suggestion. </a:t>
            </a:r>
            <a:endParaRPr lang="en-AU" sz="16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600" dirty="0" smtClean="0">
                <a:effectLst/>
                <a:latin typeface="Verdana" panose="020B0604030504040204" pitchFamily="34" charset="0"/>
                <a:ea typeface="MS Mincho"/>
                <a:cs typeface="Verdana" panose="020B0604030504040204" pitchFamily="34" charset="0"/>
              </a:rPr>
              <a:t>If the group runs out of ideas, go through the slide.</a:t>
            </a:r>
            <a:endParaRPr lang="en-AU" sz="16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600" dirty="0" smtClean="0">
                <a:effectLst/>
                <a:latin typeface="Verdana" panose="020B0604030504040204" pitchFamily="34" charset="0"/>
                <a:ea typeface="MS Mincho"/>
                <a:cs typeface="Verdana" panose="020B0604030504040204" pitchFamily="34" charset="0"/>
              </a:rPr>
              <a:t>Talk about </a:t>
            </a:r>
            <a:r>
              <a:rPr lang="en-US" sz="1600" b="1" dirty="0" smtClean="0">
                <a:effectLst/>
                <a:latin typeface="Verdana" panose="020B0604030504040204" pitchFamily="34" charset="0"/>
                <a:ea typeface="MS Mincho"/>
                <a:cs typeface="Verdana" panose="020B0604030504040204" pitchFamily="34" charset="0"/>
              </a:rPr>
              <a:t>respect</a:t>
            </a:r>
            <a:r>
              <a:rPr lang="en-US" sz="1600" dirty="0" smtClean="0">
                <a:effectLst/>
                <a:latin typeface="Verdana" panose="020B0604030504040204" pitchFamily="34" charset="0"/>
                <a:ea typeface="MS Mincho"/>
                <a:cs typeface="Verdana" panose="020B0604030504040204" pitchFamily="34" charset="0"/>
              </a:rPr>
              <a:t> and </a:t>
            </a:r>
            <a:r>
              <a:rPr lang="en-US" sz="1600" b="1" dirty="0" smtClean="0">
                <a:effectLst/>
                <a:latin typeface="Verdana" panose="020B0604030504040204" pitchFamily="34" charset="0"/>
                <a:ea typeface="MS Mincho"/>
                <a:cs typeface="Verdana" panose="020B0604030504040204" pitchFamily="34" charset="0"/>
              </a:rPr>
              <a:t>confidentiality</a:t>
            </a:r>
            <a:r>
              <a:rPr lang="en-US" sz="1600" dirty="0" smtClean="0">
                <a:effectLst/>
                <a:latin typeface="Verdana" panose="020B0604030504040204" pitchFamily="34" charset="0"/>
                <a:ea typeface="MS Mincho"/>
                <a:cs typeface="Verdana" panose="020B0604030504040204" pitchFamily="34" charset="0"/>
              </a:rPr>
              <a:t> (see </a:t>
            </a:r>
            <a:r>
              <a:rPr lang="en-US" sz="1600" b="1" dirty="0" smtClean="0">
                <a:effectLst/>
                <a:latin typeface="Verdana" panose="020B0604030504040204" pitchFamily="34" charset="0"/>
                <a:ea typeface="MS Mincho"/>
                <a:cs typeface="Verdana" panose="020B0604030504040204" pitchFamily="34" charset="0"/>
              </a:rPr>
              <a:t>Peer Facilitators Toolbox</a:t>
            </a:r>
            <a:r>
              <a:rPr lang="en-US" sz="1600" dirty="0" smtClean="0">
                <a:effectLst/>
                <a:latin typeface="Verdana" panose="020B0604030504040204" pitchFamily="34" charset="0"/>
                <a:ea typeface="MS Mincho"/>
                <a:cs typeface="Verdana" panose="020B0604030504040204" pitchFamily="34" charset="0"/>
              </a:rPr>
              <a:t> for more information).</a:t>
            </a:r>
            <a:endParaRPr lang="en-AU" sz="1600" dirty="0" smtClean="0">
              <a:effectLst/>
              <a:latin typeface="Verdana" panose="020B0604030504040204" pitchFamily="34" charset="0"/>
              <a:ea typeface="MS Mincho"/>
              <a:cs typeface="Verdana" panose="020B0604030504040204" pitchFamily="34" charset="0"/>
            </a:endParaRPr>
          </a:p>
          <a:p>
            <a:pPr marL="342900" lvl="0" indent="-342900">
              <a:lnSpc>
                <a:spcPct val="150000"/>
              </a:lnSpc>
              <a:spcBef>
                <a:spcPts val="600"/>
              </a:spcBef>
              <a:spcAft>
                <a:spcPts val="600"/>
              </a:spcAft>
              <a:buClr>
                <a:srgbClr val="FF6600"/>
              </a:buClr>
              <a:buFont typeface="Wingdings 3" panose="05040102010807070707" pitchFamily="18" charset="2"/>
              <a:buChar char=""/>
            </a:pPr>
            <a:r>
              <a:rPr lang="en-US" sz="1600" dirty="0" smtClean="0">
                <a:effectLst/>
                <a:latin typeface="Verdana" panose="020B0604030504040204" pitchFamily="34" charset="0"/>
                <a:ea typeface="MS Mincho"/>
                <a:cs typeface="Verdana" panose="020B0604030504040204" pitchFamily="34" charset="0"/>
              </a:rPr>
              <a:t>Check that everyone agrees with the list of ground rules before moving on.</a:t>
            </a:r>
          </a:p>
          <a:p>
            <a:pPr marL="342900" lvl="0" indent="-342900">
              <a:lnSpc>
                <a:spcPct val="150000"/>
              </a:lnSpc>
              <a:spcBef>
                <a:spcPts val="600"/>
              </a:spcBef>
              <a:spcAft>
                <a:spcPts val="600"/>
              </a:spcAft>
              <a:buClr>
                <a:srgbClr val="FF6600"/>
              </a:buClr>
              <a:buFont typeface="Wingdings 3" panose="05040102010807070707" pitchFamily="18" charset="2"/>
              <a:buChar char=""/>
            </a:pPr>
            <a:endParaRPr lang="en-AU" sz="1600" dirty="0" smtClean="0">
              <a:effectLst/>
              <a:latin typeface="Verdana" panose="020B0604030504040204" pitchFamily="34" charset="0"/>
              <a:ea typeface="MS Mincho"/>
              <a:cs typeface="Verdana" panose="020B0604030504040204" pitchFamily="34" charset="0"/>
            </a:endParaRPr>
          </a:p>
          <a:p>
            <a:pPr>
              <a:lnSpc>
                <a:spcPct val="150000"/>
              </a:lnSpc>
              <a:spcBef>
                <a:spcPts val="600"/>
              </a:spcBef>
              <a:spcAft>
                <a:spcPts val="600"/>
              </a:spcAft>
            </a:pPr>
            <a:r>
              <a:rPr lang="en-US" sz="16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Questions you might like to ask:</a:t>
            </a:r>
            <a:r>
              <a:rPr lang="en-US" sz="16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6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600" dirty="0" smtClean="0">
                <a:effectLst/>
                <a:latin typeface="Verdana" panose="020B0604030504040204" pitchFamily="34" charset="0"/>
                <a:ea typeface="Calibri" panose="020F0502020204030204" pitchFamily="34" charset="0"/>
                <a:cs typeface="Times New Roman" panose="02020603050405020304" pitchFamily="18" charset="0"/>
              </a:rPr>
              <a:t>Is it ok to interrupt each other? Can we talk about everything we say here to other people? What should we do when we get stuck on something?</a:t>
            </a:r>
          </a:p>
          <a:p>
            <a:pPr>
              <a:lnSpc>
                <a:spcPct val="150000"/>
              </a:lnSpc>
              <a:spcBef>
                <a:spcPts val="600"/>
              </a:spcBef>
              <a:spcAft>
                <a:spcPts val="600"/>
              </a:spcAft>
            </a:pPr>
            <a:endParaRPr lang="en-AU" sz="1600" dirty="0" smtClean="0">
              <a:effectLst/>
              <a:latin typeface="Verdana" panose="020B0604030504040204" pitchFamily="34"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1600" b="1" dirty="0" smtClean="0">
                <a:solidFill>
                  <a:srgbClr val="FF6600"/>
                </a:solidFill>
                <a:effectLst/>
                <a:latin typeface="Verdana" panose="020B0604030504040204" pitchFamily="34" charset="0"/>
                <a:ea typeface="Calibri" panose="020F0502020204030204" pitchFamily="34" charset="0"/>
                <a:cs typeface="Times New Roman" panose="02020603050405020304" pitchFamily="18" charset="0"/>
              </a:rPr>
              <a:t>Things to watch out for:</a:t>
            </a:r>
            <a:r>
              <a:rPr lang="en-US" sz="1600" dirty="0" smtClean="0">
                <a:effectLst/>
                <a:latin typeface="Verdana" panose="020B0604030504040204" pitchFamily="34" charset="0"/>
                <a:ea typeface="Calibri" panose="020F0502020204030204" pitchFamily="34" charset="0"/>
                <a:cs typeface="Times New Roman" panose="02020603050405020304" pitchFamily="18" charset="0"/>
              </a:rPr>
              <a:t>  </a:t>
            </a:r>
            <a:endParaRPr lang="en-AU" sz="1600" dirty="0" smtClean="0">
              <a:effectLst/>
              <a:latin typeface="Verdana" panose="020B0604030504040204" pitchFamily="34" charset="0"/>
              <a:ea typeface="Calibri" panose="020F0502020204030204" pitchFamily="34" charset="0"/>
              <a:cs typeface="Times New Roman" panose="02020603050405020304" pitchFamily="18" charset="0"/>
            </a:endParaRPr>
          </a:p>
          <a:p>
            <a:r>
              <a:rPr lang="en-AU" sz="1400" dirty="0" smtClean="0">
                <a:effectLst/>
                <a:latin typeface="Verdana" panose="020B0604030504040204" pitchFamily="34" charset="0"/>
                <a:ea typeface="Calibri" panose="020F0502020204030204" pitchFamily="34" charset="0"/>
                <a:cs typeface="Times New Roman" panose="02020603050405020304" pitchFamily="18" charset="0"/>
              </a:rPr>
              <a:t>Allow for conversations but keep an eye on the time. 	</a:t>
            </a:r>
            <a:endParaRPr lang="en-US" sz="1600" b="1" dirty="0">
              <a:solidFill>
                <a:srgbClr val="FF0000"/>
              </a:solidFill>
            </a:endParaRPr>
          </a:p>
        </p:txBody>
      </p:sp>
      <p:sp>
        <p:nvSpPr>
          <p:cNvPr id="4" name="Slide Number Placeholder 3"/>
          <p:cNvSpPr>
            <a:spLocks noGrp="1"/>
          </p:cNvSpPr>
          <p:nvPr>
            <p:ph type="sldNum" sz="quarter" idx="10"/>
          </p:nvPr>
        </p:nvSpPr>
        <p:spPr/>
        <p:txBody>
          <a:bodyPr/>
          <a:lstStyle/>
          <a:p>
            <a:fld id="{7D6C12BF-33B0-0E42-8F11-3AB51A864FCB}" type="slidenum">
              <a:rPr lang="en-US" smtClean="0"/>
              <a:t>9</a:t>
            </a:fld>
            <a:endParaRPr lang="en-US"/>
          </a:p>
        </p:txBody>
      </p:sp>
    </p:spTree>
    <p:extLst>
      <p:ext uri="{BB962C8B-B14F-4D97-AF65-F5344CB8AC3E}">
        <p14:creationId xmlns:p14="http://schemas.microsoft.com/office/powerpoint/2010/main" val="31114275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package" Target="../embeddings/Microsoft_Word_Document1.docx"/></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3886200"/>
            <a:ext cx="6400800" cy="1752600"/>
          </a:xfrm>
        </p:spPr>
        <p:txBody>
          <a:bodyPr/>
          <a:lstStyle>
            <a:lvl1pPr marL="0" indent="0" algn="ctr">
              <a:buNone/>
              <a:defRPr>
                <a:solidFill>
                  <a:srgbClr val="BD23A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smtClean="0"/>
              <a:t>aster subtitle style</a:t>
            </a:r>
            <a:endParaRPr lang="en-US" dirty="0"/>
          </a:p>
        </p:txBody>
      </p:sp>
      <p:sp>
        <p:nvSpPr>
          <p:cNvPr id="4" name="Date Placeholder 3"/>
          <p:cNvSpPr>
            <a:spLocks noGrp="1"/>
          </p:cNvSpPr>
          <p:nvPr>
            <p:ph type="dt" sz="half" idx="10"/>
          </p:nvPr>
        </p:nvSpPr>
        <p:spPr/>
        <p:txBody>
          <a:bodyPr/>
          <a:lstStyle/>
          <a:p>
            <a:fld id="{401C0434-E3F8-FB45-83D2-B16415B1A6A1}"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FECAB4-0752-A04F-8188-8FB106E4A40D}" type="slidenum">
              <a:rPr lang="en-US" smtClean="0"/>
              <a:t>‹#›</a:t>
            </a:fld>
            <a:endParaRPr lang="en-US"/>
          </a:p>
        </p:txBody>
      </p:sp>
      <p:graphicFrame>
        <p:nvGraphicFramePr>
          <p:cNvPr id="8" name="Object 7"/>
          <p:cNvGraphicFramePr>
            <a:graphicFrameLocks noChangeAspect="1"/>
          </p:cNvGraphicFramePr>
          <p:nvPr userDrawn="1">
            <p:extLst>
              <p:ext uri="{D42A27DB-BD31-4B8C-83A1-F6EECF244321}">
                <p14:modId xmlns:p14="http://schemas.microsoft.com/office/powerpoint/2010/main" val="95490318"/>
              </p:ext>
            </p:extLst>
          </p:nvPr>
        </p:nvGraphicFramePr>
        <p:xfrm>
          <a:off x="1511300" y="3308350"/>
          <a:ext cx="6121400" cy="241300"/>
        </p:xfrm>
        <a:graphic>
          <a:graphicData uri="http://schemas.openxmlformats.org/presentationml/2006/ole">
            <mc:AlternateContent xmlns:mc="http://schemas.openxmlformats.org/markup-compatibility/2006">
              <mc:Choice xmlns:v="urn:schemas-microsoft-com:vml" Requires="v">
                <p:oleObj spid="_x0000_s1156" name="Document" r:id="rId4" imgW="6121400" imgH="241300" progId="Word.Document.12">
                  <p:embed/>
                </p:oleObj>
              </mc:Choice>
              <mc:Fallback>
                <p:oleObj name="Document" r:id="rId4" imgW="6121400" imgH="241300" progId="Word.Document.12">
                  <p:embed/>
                  <p:pic>
                    <p:nvPicPr>
                      <p:cNvPr id="0" name=""/>
                      <p:cNvPicPr/>
                      <p:nvPr/>
                    </p:nvPicPr>
                    <p:blipFill>
                      <a:blip r:embed="rId5"/>
                      <a:stretch>
                        <a:fillRect/>
                      </a:stretch>
                    </p:blipFill>
                    <p:spPr>
                      <a:xfrm>
                        <a:off x="1511300" y="3308350"/>
                        <a:ext cx="6121400" cy="241300"/>
                      </a:xfrm>
                      <a:prstGeom prst="rect">
                        <a:avLst/>
                      </a:prstGeom>
                    </p:spPr>
                  </p:pic>
                </p:oleObj>
              </mc:Fallback>
            </mc:AlternateContent>
          </a:graphicData>
        </a:graphic>
      </p:graphicFrame>
    </p:spTree>
    <p:extLst>
      <p:ext uri="{BB962C8B-B14F-4D97-AF65-F5344CB8AC3E}">
        <p14:creationId xmlns:p14="http://schemas.microsoft.com/office/powerpoint/2010/main" val="1441645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401C0434-E3F8-FB45-83D2-B16415B1A6A1}"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ECAB4-0752-A04F-8188-8FB106E4A40D}" type="slidenum">
              <a:rPr lang="en-US" smtClean="0"/>
              <a:t>‹#›</a:t>
            </a:fld>
            <a:endParaRPr lang="en-US"/>
          </a:p>
        </p:txBody>
      </p:sp>
    </p:spTree>
    <p:extLst>
      <p:ext uri="{BB962C8B-B14F-4D97-AF65-F5344CB8AC3E}">
        <p14:creationId xmlns:p14="http://schemas.microsoft.com/office/powerpoint/2010/main" val="213054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401C0434-E3F8-FB45-83D2-B16415B1A6A1}"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ECAB4-0752-A04F-8188-8FB106E4A40D}" type="slidenum">
              <a:rPr lang="en-US" smtClean="0"/>
              <a:t>‹#›</a:t>
            </a:fld>
            <a:endParaRPr lang="en-US"/>
          </a:p>
        </p:txBody>
      </p:sp>
    </p:spTree>
    <p:extLst>
      <p:ext uri="{BB962C8B-B14F-4D97-AF65-F5344CB8AC3E}">
        <p14:creationId xmlns:p14="http://schemas.microsoft.com/office/powerpoint/2010/main" val="748870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Click to edit Master title style</a:t>
            </a:r>
            <a:endParaRPr lang="en-US" dirty="0"/>
          </a:p>
        </p:txBody>
      </p:sp>
      <p:sp>
        <p:nvSpPr>
          <p:cNvPr id="3" name="Content Placeholder 2"/>
          <p:cNvSpPr>
            <a:spLocks noGrp="1"/>
          </p:cNvSpPr>
          <p:nvPr>
            <p:ph idx="1"/>
          </p:nvPr>
        </p:nvSpPr>
        <p:spPr/>
        <p:txBody>
          <a:bodyPr/>
          <a:lstStyle>
            <a:lvl2pPr>
              <a:defRPr>
                <a:solidFill>
                  <a:srgbClr val="3366FF"/>
                </a:solidFill>
              </a:defRPr>
            </a:lvl2pPr>
            <a:lvl3pPr>
              <a:defRPr>
                <a:solidFill>
                  <a:srgbClr val="3366FF"/>
                </a:solidFill>
              </a:defRPr>
            </a:lvl3pPr>
            <a:lvl4pPr>
              <a:defRPr>
                <a:solidFill>
                  <a:srgbClr val="3366FF"/>
                </a:solidFill>
              </a:defRPr>
            </a:lvl4pPr>
            <a:lvl5pPr>
              <a:defRPr>
                <a:solidFill>
                  <a:srgbClr val="3366FF"/>
                </a:solidFill>
              </a:defRPr>
            </a:lvl5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10"/>
          </p:nvPr>
        </p:nvSpPr>
        <p:spPr/>
        <p:txBody>
          <a:bodyPr/>
          <a:lstStyle/>
          <a:p>
            <a:fld id="{401C0434-E3F8-FB45-83D2-B16415B1A6A1}"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ECAB4-0752-A04F-8188-8FB106E4A40D}" type="slidenum">
              <a:rPr lang="en-US" smtClean="0"/>
              <a:t>‹#›</a:t>
            </a:fld>
            <a:endParaRPr lang="en-US"/>
          </a:p>
        </p:txBody>
      </p:sp>
    </p:spTree>
    <p:extLst>
      <p:ext uri="{BB962C8B-B14F-4D97-AF65-F5344CB8AC3E}">
        <p14:creationId xmlns:p14="http://schemas.microsoft.com/office/powerpoint/2010/main" val="1573250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401C0434-E3F8-FB45-83D2-B16415B1A6A1}" type="datetimeFigureOut">
              <a:rPr lang="en-US" smtClean="0"/>
              <a:t>6/21/2019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FECAB4-0752-A04F-8188-8FB106E4A40D}" type="slidenum">
              <a:rPr lang="en-US" smtClean="0"/>
              <a:t>‹#›</a:t>
            </a:fld>
            <a:endParaRPr lang="en-US"/>
          </a:p>
        </p:txBody>
      </p:sp>
    </p:spTree>
    <p:extLst>
      <p:ext uri="{BB962C8B-B14F-4D97-AF65-F5344CB8AC3E}">
        <p14:creationId xmlns:p14="http://schemas.microsoft.com/office/powerpoint/2010/main" val="735015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solidFill>
                  <a:srgbClr val="3366FF"/>
                </a:solidFill>
              </a:defRPr>
            </a:lvl2pPr>
            <a:lvl3pPr>
              <a:defRPr sz="2000">
                <a:solidFill>
                  <a:srgbClr val="3366FF"/>
                </a:solidFill>
              </a:defRPr>
            </a:lvl3pPr>
            <a:lvl4pPr>
              <a:defRPr sz="1800">
                <a:solidFill>
                  <a:srgbClr val="3366FF"/>
                </a:solidFill>
              </a:defRPr>
            </a:lvl4pPr>
            <a:lvl5pPr>
              <a:defRPr sz="1800">
                <a:solidFill>
                  <a:srgbClr val="3366FF"/>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solidFill>
                  <a:srgbClr val="3366FF"/>
                </a:solidFill>
              </a:defRPr>
            </a:lvl2pPr>
            <a:lvl3pPr>
              <a:defRPr sz="2000">
                <a:solidFill>
                  <a:srgbClr val="3366FF"/>
                </a:solidFill>
              </a:defRPr>
            </a:lvl3pPr>
            <a:lvl4pPr>
              <a:defRPr sz="1800">
                <a:solidFill>
                  <a:srgbClr val="3366FF"/>
                </a:solidFill>
              </a:defRPr>
            </a:lvl4pPr>
            <a:lvl5pPr>
              <a:defRPr sz="1800">
                <a:solidFill>
                  <a:srgbClr val="3366FF"/>
                </a:solidFill>
              </a:defRPr>
            </a:lvl5pPr>
            <a:lvl6pPr>
              <a:defRPr sz="1800"/>
            </a:lvl6pPr>
            <a:lvl7pPr>
              <a:defRPr sz="1800"/>
            </a:lvl7pPr>
            <a:lvl8pPr>
              <a:defRPr sz="1800"/>
            </a:lvl8pPr>
            <a:lvl9pPr>
              <a:defRPr sz="18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Date Placeholder 4"/>
          <p:cNvSpPr>
            <a:spLocks noGrp="1"/>
          </p:cNvSpPr>
          <p:nvPr>
            <p:ph type="dt" sz="half" idx="10"/>
          </p:nvPr>
        </p:nvSpPr>
        <p:spPr/>
        <p:txBody>
          <a:bodyPr/>
          <a:lstStyle/>
          <a:p>
            <a:fld id="{401C0434-E3F8-FB45-83D2-B16415B1A6A1}"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ECAB4-0752-A04F-8188-8FB106E4A40D}" type="slidenum">
              <a:rPr lang="en-US" smtClean="0"/>
              <a:t>‹#›</a:t>
            </a:fld>
            <a:endParaRPr lang="en-US"/>
          </a:p>
        </p:txBody>
      </p:sp>
    </p:spTree>
    <p:extLst>
      <p:ext uri="{BB962C8B-B14F-4D97-AF65-F5344CB8AC3E}">
        <p14:creationId xmlns:p14="http://schemas.microsoft.com/office/powerpoint/2010/main" val="3109764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solidFill>
                  <a:srgbClr val="3366FF"/>
                </a:solidFill>
              </a:defRPr>
            </a:lvl2pPr>
            <a:lvl3pPr>
              <a:defRPr sz="1800">
                <a:solidFill>
                  <a:srgbClr val="3366FF"/>
                </a:solidFill>
              </a:defRPr>
            </a:lvl3pPr>
            <a:lvl4pPr>
              <a:defRPr sz="1600">
                <a:solidFill>
                  <a:srgbClr val="3366FF"/>
                </a:solidFill>
              </a:defRPr>
            </a:lvl4pPr>
            <a:lvl5pPr>
              <a:defRPr sz="1600">
                <a:solidFill>
                  <a:srgbClr val="3366FF"/>
                </a:solidFill>
              </a:defRPr>
            </a:lvl5pPr>
            <a:lvl6pPr>
              <a:defRPr sz="1600"/>
            </a:lvl6pPr>
            <a:lvl7pPr>
              <a:defRPr sz="1600"/>
            </a:lvl7pPr>
            <a:lvl8pPr>
              <a:defRPr sz="1600"/>
            </a:lvl8pPr>
            <a:lvl9pPr>
              <a:defRPr sz="16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solidFill>
                  <a:srgbClr val="3366FF"/>
                </a:solidFill>
              </a:defRPr>
            </a:lvl2pPr>
            <a:lvl3pPr>
              <a:defRPr sz="1800">
                <a:solidFill>
                  <a:srgbClr val="3366FF"/>
                </a:solidFill>
              </a:defRPr>
            </a:lvl3pPr>
            <a:lvl4pPr>
              <a:defRPr sz="1600">
                <a:solidFill>
                  <a:srgbClr val="3366FF"/>
                </a:solidFill>
              </a:defRPr>
            </a:lvl4pPr>
            <a:lvl5pPr>
              <a:defRPr sz="1600">
                <a:solidFill>
                  <a:srgbClr val="3366FF"/>
                </a:solidFill>
              </a:defRPr>
            </a:lvl5pPr>
            <a:lvl6pPr>
              <a:defRPr sz="1600"/>
            </a:lvl6pPr>
            <a:lvl7pPr>
              <a:defRPr sz="1600"/>
            </a:lvl7pPr>
            <a:lvl8pPr>
              <a:defRPr sz="1600"/>
            </a:lvl8pPr>
            <a:lvl9pPr>
              <a:defRPr sz="1600"/>
            </a:lvl9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7" name="Date Placeholder 6"/>
          <p:cNvSpPr>
            <a:spLocks noGrp="1"/>
          </p:cNvSpPr>
          <p:nvPr>
            <p:ph type="dt" sz="half" idx="10"/>
          </p:nvPr>
        </p:nvSpPr>
        <p:spPr/>
        <p:txBody>
          <a:bodyPr/>
          <a:lstStyle/>
          <a:p>
            <a:fld id="{401C0434-E3F8-FB45-83D2-B16415B1A6A1}" type="datetimeFigureOut">
              <a:rPr lang="en-US" smtClean="0"/>
              <a:t>6/21/2019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FECAB4-0752-A04F-8188-8FB106E4A40D}" type="slidenum">
              <a:rPr lang="en-US" smtClean="0"/>
              <a:t>‹#›</a:t>
            </a:fld>
            <a:endParaRPr lang="en-US"/>
          </a:p>
        </p:txBody>
      </p:sp>
    </p:spTree>
    <p:extLst>
      <p:ext uri="{BB962C8B-B14F-4D97-AF65-F5344CB8AC3E}">
        <p14:creationId xmlns:p14="http://schemas.microsoft.com/office/powerpoint/2010/main" val="458186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401C0434-E3F8-FB45-83D2-B16415B1A6A1}" type="datetimeFigureOut">
              <a:rPr lang="en-US" smtClean="0"/>
              <a:t>6/21/2019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FECAB4-0752-A04F-8188-8FB106E4A40D}" type="slidenum">
              <a:rPr lang="en-US" smtClean="0"/>
              <a:t>‹#›</a:t>
            </a:fld>
            <a:endParaRPr lang="en-US"/>
          </a:p>
        </p:txBody>
      </p:sp>
    </p:spTree>
    <p:extLst>
      <p:ext uri="{BB962C8B-B14F-4D97-AF65-F5344CB8AC3E}">
        <p14:creationId xmlns:p14="http://schemas.microsoft.com/office/powerpoint/2010/main" val="152019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1C0434-E3F8-FB45-83D2-B16415B1A6A1}" type="datetimeFigureOut">
              <a:rPr lang="en-US" smtClean="0"/>
              <a:t>6/21/2019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FECAB4-0752-A04F-8188-8FB106E4A40D}" type="slidenum">
              <a:rPr lang="en-US" smtClean="0"/>
              <a:t>‹#›</a:t>
            </a:fld>
            <a:endParaRPr lang="en-US"/>
          </a:p>
        </p:txBody>
      </p:sp>
    </p:spTree>
    <p:extLst>
      <p:ext uri="{BB962C8B-B14F-4D97-AF65-F5344CB8AC3E}">
        <p14:creationId xmlns:p14="http://schemas.microsoft.com/office/powerpoint/2010/main" val="3794104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401C0434-E3F8-FB45-83D2-B16415B1A6A1}"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ECAB4-0752-A04F-8188-8FB106E4A40D}" type="slidenum">
              <a:rPr lang="en-US" smtClean="0"/>
              <a:t>‹#›</a:t>
            </a:fld>
            <a:endParaRPr lang="en-US"/>
          </a:p>
        </p:txBody>
      </p:sp>
    </p:spTree>
    <p:extLst>
      <p:ext uri="{BB962C8B-B14F-4D97-AF65-F5344CB8AC3E}">
        <p14:creationId xmlns:p14="http://schemas.microsoft.com/office/powerpoint/2010/main" val="1662874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401C0434-E3F8-FB45-83D2-B16415B1A6A1}" type="datetimeFigureOut">
              <a:rPr lang="en-US" smtClean="0"/>
              <a:t>6/21/2019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FECAB4-0752-A04F-8188-8FB106E4A40D}" type="slidenum">
              <a:rPr lang="en-US" smtClean="0"/>
              <a:t>‹#›</a:t>
            </a:fld>
            <a:endParaRPr lang="en-US"/>
          </a:p>
        </p:txBody>
      </p:sp>
    </p:spTree>
    <p:extLst>
      <p:ext uri="{BB962C8B-B14F-4D97-AF65-F5344CB8AC3E}">
        <p14:creationId xmlns:p14="http://schemas.microsoft.com/office/powerpoint/2010/main" val="54665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204575" cy="1143000"/>
          </a:xfrm>
          <a:prstGeom prst="rect">
            <a:avLst/>
          </a:prstGeom>
        </p:spPr>
        <p:txBody>
          <a:bodyPr vert="horz" lIns="91440" tIns="45720" rIns="91440" bIns="45720" rtlCol="0" anchor="ctr">
            <a:normAutofit/>
          </a:bodyPr>
          <a:lstStyle/>
          <a:p>
            <a:r>
              <a:rPr lang="en-AU"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dirty="0" smtClean="0"/>
              <a:t>Click to edit Master text styles</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1C0434-E3F8-FB45-83D2-B16415B1A6A1}" type="datetimeFigureOut">
              <a:rPr lang="en-US" smtClean="0"/>
              <a:t>6/21/2019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FECAB4-0752-A04F-8188-8FB106E4A40D}" type="slidenum">
              <a:rPr lang="en-US" smtClean="0"/>
              <a:t>‹#›</a:t>
            </a:fld>
            <a:endParaRPr lang="en-US"/>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61775" y="145056"/>
            <a:ext cx="1482226" cy="1272582"/>
          </a:xfrm>
          <a:prstGeom prst="rect">
            <a:avLst/>
          </a:prstGeom>
        </p:spPr>
      </p:pic>
    </p:spTree>
    <p:extLst>
      <p:ext uri="{BB962C8B-B14F-4D97-AF65-F5344CB8AC3E}">
        <p14:creationId xmlns:p14="http://schemas.microsoft.com/office/powerpoint/2010/main" val="3742395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400" kern="1200">
          <a:solidFill>
            <a:srgbClr val="BD23AF"/>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rgbClr val="3366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BD23A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6D4789"/>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6D4789"/>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6D478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fW8amMCVAJQ" TargetMode="Externa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ideo" Target="https://www.youtube.com/embed/6L-yhQvl754" TargetMode="Externa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gif"/><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ideo" Target="https://www.youtube.com/embed/yUWnzwvUrcg" TargetMode="Externa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6117" y="1598410"/>
            <a:ext cx="7195983" cy="1752600"/>
          </a:xfrm>
        </p:spPr>
        <p:txBody>
          <a:bodyPr>
            <a:noAutofit/>
          </a:bodyPr>
          <a:lstStyle/>
          <a:p>
            <a:r>
              <a:rPr lang="en-AU" sz="4400" b="1" dirty="0" smtClean="0"/>
              <a:t>Introduction to Peer Support</a:t>
            </a:r>
          </a:p>
          <a:p>
            <a:r>
              <a:rPr lang="en-AU" sz="4400" b="1" dirty="0" smtClean="0"/>
              <a:t>- Building a Peer Movement</a:t>
            </a:r>
            <a:endParaRPr lang="en-AU" sz="4400" b="1" dirty="0"/>
          </a:p>
          <a:p>
            <a:endParaRPr lang="en-US" sz="4400" b="1" dirty="0" smtClean="0">
              <a:solidFill>
                <a:srgbClr val="3366FF"/>
              </a:solidFill>
            </a:endParaRPr>
          </a:p>
          <a:p>
            <a:r>
              <a:rPr lang="en-US" sz="4400" b="1" dirty="0" smtClean="0">
                <a:solidFill>
                  <a:srgbClr val="3366FF"/>
                </a:solidFill>
              </a:rPr>
              <a:t>Session 2: </a:t>
            </a:r>
          </a:p>
          <a:p>
            <a:r>
              <a:rPr lang="en-US" sz="4400" b="1" dirty="0" smtClean="0">
                <a:solidFill>
                  <a:srgbClr val="3366FF"/>
                </a:solidFill>
              </a:rPr>
              <a:t>Building a Peer Movement</a:t>
            </a:r>
            <a:endParaRPr lang="en-US" sz="4400" b="1" dirty="0">
              <a:solidFill>
                <a:srgbClr val="3366FF"/>
              </a:solidFill>
            </a:endParaRPr>
          </a:p>
        </p:txBody>
      </p:sp>
    </p:spTree>
    <p:extLst>
      <p:ext uri="{BB962C8B-B14F-4D97-AF65-F5344CB8AC3E}">
        <p14:creationId xmlns:p14="http://schemas.microsoft.com/office/powerpoint/2010/main" val="17393582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 </a:t>
            </a:r>
          </a:p>
        </p:txBody>
      </p:sp>
      <p:sp>
        <p:nvSpPr>
          <p:cNvPr id="3" name="Content Placeholder 2"/>
          <p:cNvSpPr>
            <a:spLocks noGrp="1"/>
          </p:cNvSpPr>
          <p:nvPr>
            <p:ph idx="1"/>
          </p:nvPr>
        </p:nvSpPr>
        <p:spPr/>
        <p:txBody>
          <a:bodyPr>
            <a:normAutofit/>
          </a:bodyPr>
          <a:lstStyle/>
          <a:p>
            <a:endParaRPr lang="en-US" dirty="0"/>
          </a:p>
          <a:p>
            <a:r>
              <a:rPr lang="en-US" dirty="0"/>
              <a:t>1 word  that sticks from the last session</a:t>
            </a:r>
          </a:p>
          <a:p>
            <a:endParaRPr lang="en-US" dirty="0"/>
          </a:p>
          <a:p>
            <a:r>
              <a:rPr lang="en-US" dirty="0"/>
              <a:t>1 Thing you learned from </a:t>
            </a:r>
          </a:p>
          <a:p>
            <a:r>
              <a:rPr lang="en-US" dirty="0"/>
              <a:t>making a list of peers</a:t>
            </a:r>
          </a:p>
        </p:txBody>
      </p:sp>
      <p:pic>
        <p:nvPicPr>
          <p:cNvPr id="5" name="Picture 4" descr="reflect_icon_400x40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3861" y="2897861"/>
            <a:ext cx="3960139" cy="3960139"/>
          </a:xfrm>
          <a:prstGeom prst="rect">
            <a:avLst/>
          </a:prstGeom>
        </p:spPr>
      </p:pic>
    </p:spTree>
    <p:extLst>
      <p:ext uri="{BB962C8B-B14F-4D97-AF65-F5344CB8AC3E}">
        <p14:creationId xmlns:p14="http://schemas.microsoft.com/office/powerpoint/2010/main" val="682391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How can we build a Peer Movement?</a:t>
            </a:r>
          </a:p>
        </p:txBody>
      </p:sp>
      <p:sp>
        <p:nvSpPr>
          <p:cNvPr id="3" name="Content Placeholder 2"/>
          <p:cNvSpPr>
            <a:spLocks noGrp="1"/>
          </p:cNvSpPr>
          <p:nvPr>
            <p:ph idx="1"/>
          </p:nvPr>
        </p:nvSpPr>
        <p:spPr/>
        <p:txBody>
          <a:bodyPr/>
          <a:lstStyle/>
          <a:p>
            <a:pPr marL="457200" indent="-457200">
              <a:buFont typeface="Arial"/>
              <a:buChar char="•"/>
            </a:pPr>
            <a:endParaRPr lang="en-US" dirty="0"/>
          </a:p>
          <a:p>
            <a:pPr marL="457200" indent="-457200">
              <a:buFont typeface="Arial"/>
              <a:buChar char="•"/>
            </a:pPr>
            <a:r>
              <a:rPr lang="en-US" sz="4000" dirty="0"/>
              <a:t>What is a Peer Movement?</a:t>
            </a:r>
          </a:p>
          <a:p>
            <a:pPr marL="457200" indent="-457200">
              <a:buFont typeface="Arial"/>
              <a:buChar char="•"/>
            </a:pPr>
            <a:r>
              <a:rPr lang="en-US" sz="4000" dirty="0"/>
              <a:t>3 ways of being (attributes)</a:t>
            </a:r>
          </a:p>
        </p:txBody>
      </p:sp>
    </p:spTree>
    <p:extLst>
      <p:ext uri="{BB962C8B-B14F-4D97-AF65-F5344CB8AC3E}">
        <p14:creationId xmlns:p14="http://schemas.microsoft.com/office/powerpoint/2010/main" val="609736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How does change happen?</a:t>
            </a:r>
            <a:endParaRPr lang="en-AU" dirty="0"/>
          </a:p>
        </p:txBody>
      </p:sp>
      <p:pic>
        <p:nvPicPr>
          <p:cNvPr id="7" name="Content Placeholder 6" descr="4394645590_387f399a1a_b.jpg"/>
          <p:cNvPicPr>
            <a:picLocks noGrp="1" noChangeAspect="1"/>
          </p:cNvPicPr>
          <p:nvPr>
            <p:ph idx="1"/>
          </p:nvPr>
        </p:nvPicPr>
        <p:blipFill>
          <a:blip r:embed="rId3">
            <a:extLst>
              <a:ext uri="{28A0092B-C50C-407E-A947-70E740481C1C}">
                <a14:useLocalDpi xmlns:a14="http://schemas.microsoft.com/office/drawing/2010/main" val="0"/>
              </a:ext>
            </a:extLst>
          </a:blip>
          <a:srcRect t="13336" b="13336"/>
          <a:stretch>
            <a:fillRect/>
          </a:stretch>
        </p:blipFill>
        <p:spPr/>
      </p:pic>
    </p:spTree>
    <p:extLst>
      <p:ext uri="{BB962C8B-B14F-4D97-AF65-F5344CB8AC3E}">
        <p14:creationId xmlns:p14="http://schemas.microsoft.com/office/powerpoint/2010/main" val="2562315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Starting a movement</a:t>
            </a:r>
            <a:endParaRPr lang="en-US" dirty="0"/>
          </a:p>
        </p:txBody>
      </p:sp>
      <p:pic>
        <p:nvPicPr>
          <p:cNvPr id="4" name="fW8amMCVAJQ"/>
          <p:cNvPicPr>
            <a:picLocks noGrp="1" noRot="1" noChangeAspect="1"/>
          </p:cNvPicPr>
          <p:nvPr>
            <p:ph idx="1"/>
            <a:videoFile r:link="rId1"/>
          </p:nvPr>
        </p:nvPicPr>
        <p:blipFill>
          <a:blip r:embed="rId4"/>
          <a:stretch>
            <a:fillRect/>
          </a:stretch>
        </p:blipFill>
        <p:spPr>
          <a:xfrm>
            <a:off x="635766" y="1748730"/>
            <a:ext cx="7724984" cy="4345304"/>
          </a:xfrm>
          <a:prstGeom prst="rect">
            <a:avLst/>
          </a:prstGeom>
        </p:spPr>
      </p:pic>
    </p:spTree>
    <p:extLst>
      <p:ext uri="{BB962C8B-B14F-4D97-AF65-F5344CB8AC3E}">
        <p14:creationId xmlns:p14="http://schemas.microsoft.com/office/powerpoint/2010/main" val="403008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remove"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Social Movement	</a:t>
            </a:r>
            <a:endParaRPr lang="en-US" dirty="0"/>
          </a:p>
        </p:txBody>
      </p:sp>
      <p:pic>
        <p:nvPicPr>
          <p:cNvPr id="8" name="Content Placeholder 7" descr="3x624x978.jpg"/>
          <p:cNvPicPr>
            <a:picLocks noGrp="1" noChangeAspect="1"/>
          </p:cNvPicPr>
          <p:nvPr>
            <p:ph idx="1"/>
          </p:nvPr>
        </p:nvPicPr>
        <p:blipFill rotWithShape="1">
          <a:blip r:embed="rId3">
            <a:extLst>
              <a:ext uri="{28A0092B-C50C-407E-A947-70E740481C1C}">
                <a14:useLocalDpi xmlns:a14="http://schemas.microsoft.com/office/drawing/2010/main" val="0"/>
              </a:ext>
            </a:extLst>
          </a:blip>
          <a:srcRect r="-21770"/>
          <a:stretch/>
        </p:blipFill>
        <p:spPr>
          <a:xfrm>
            <a:off x="928967" y="1600200"/>
            <a:ext cx="3516328" cy="4525963"/>
          </a:xfrm>
        </p:spPr>
      </p:pic>
      <p:pic>
        <p:nvPicPr>
          <p:cNvPr id="11" name="Picture 10" descr="imag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5295" y="2014831"/>
            <a:ext cx="4143150" cy="3690537"/>
          </a:xfrm>
          <a:prstGeom prst="rect">
            <a:avLst/>
          </a:prstGeom>
        </p:spPr>
      </p:pic>
    </p:spTree>
    <p:extLst>
      <p:ext uri="{BB962C8B-B14F-4D97-AF65-F5344CB8AC3E}">
        <p14:creationId xmlns:p14="http://schemas.microsoft.com/office/powerpoint/2010/main" val="4142962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movements</a:t>
            </a:r>
            <a:endParaRPr lang="en-US" dirty="0"/>
          </a:p>
        </p:txBody>
      </p:sp>
      <p:pic>
        <p:nvPicPr>
          <p:cNvPr id="4" name="Content Placeholder 3" descr="recyle.jpg"/>
          <p:cNvPicPr>
            <a:picLocks noGrp="1" noChangeAspect="1"/>
          </p:cNvPicPr>
          <p:nvPr>
            <p:ph idx="1"/>
          </p:nvPr>
        </p:nvPicPr>
        <p:blipFill>
          <a:blip r:embed="rId3">
            <a:extLst>
              <a:ext uri="{28A0092B-C50C-407E-A947-70E740481C1C}">
                <a14:useLocalDpi xmlns:a14="http://schemas.microsoft.com/office/drawing/2010/main" val="0"/>
              </a:ext>
            </a:extLst>
          </a:blip>
          <a:srcRect l="-22805" r="-22805"/>
          <a:stretch>
            <a:fillRect/>
          </a:stretch>
        </p:blipFill>
        <p:spPr>
          <a:xfrm rot="20436975">
            <a:off x="2216216" y="1242672"/>
            <a:ext cx="4685583" cy="2576890"/>
          </a:xfrm>
          <a:prstGeom prst="rect">
            <a:avLst/>
          </a:prstGeom>
        </p:spPr>
      </p:pic>
      <p:pic>
        <p:nvPicPr>
          <p:cNvPr id="5" name="Picture 4" descr="image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183883">
            <a:off x="5335984" y="3249259"/>
            <a:ext cx="3302000" cy="2463800"/>
          </a:xfrm>
          <a:prstGeom prst="rect">
            <a:avLst/>
          </a:prstGeom>
        </p:spPr>
      </p:pic>
      <p:pic>
        <p:nvPicPr>
          <p:cNvPr id="6" name="Picture 5" descr="download.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50082">
            <a:off x="2090322" y="4492773"/>
            <a:ext cx="2794000" cy="1866900"/>
          </a:xfrm>
          <a:prstGeom prst="rect">
            <a:avLst/>
          </a:prstGeom>
        </p:spPr>
      </p:pic>
      <p:pic>
        <p:nvPicPr>
          <p:cNvPr id="7" name="Picture 6" descr="Unknown.jpeg"/>
          <p:cNvPicPr>
            <a:picLocks noChangeAspect="1"/>
          </p:cNvPicPr>
          <p:nvPr/>
        </p:nvPicPr>
        <p:blipFill rotWithShape="1">
          <a:blip r:embed="rId6">
            <a:extLst>
              <a:ext uri="{28A0092B-C50C-407E-A947-70E740481C1C}">
                <a14:useLocalDpi xmlns:a14="http://schemas.microsoft.com/office/drawing/2010/main" val="0"/>
              </a:ext>
            </a:extLst>
          </a:blip>
          <a:srcRect r="30224"/>
          <a:stretch/>
        </p:blipFill>
        <p:spPr>
          <a:xfrm>
            <a:off x="488853" y="1720045"/>
            <a:ext cx="2445778" cy="2324100"/>
          </a:xfrm>
          <a:prstGeom prst="rect">
            <a:avLst/>
          </a:prstGeom>
        </p:spPr>
      </p:pic>
    </p:spTree>
    <p:extLst>
      <p:ext uri="{BB962C8B-B14F-4D97-AF65-F5344CB8AC3E}">
        <p14:creationId xmlns:p14="http://schemas.microsoft.com/office/powerpoint/2010/main" val="28139675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nothing about us without us.gif"/>
          <p:cNvPicPr>
            <a:picLocks noGrp="1" noChangeAspect="1"/>
          </p:cNvPicPr>
          <p:nvPr>
            <p:ph idx="1"/>
          </p:nvPr>
        </p:nvPicPr>
        <p:blipFill>
          <a:blip r:embed="rId3">
            <a:extLst>
              <a:ext uri="{28A0092B-C50C-407E-A947-70E740481C1C}">
                <a14:useLocalDpi xmlns:a14="http://schemas.microsoft.com/office/drawing/2010/main" val="0"/>
              </a:ext>
            </a:extLst>
          </a:blip>
          <a:srcRect t="7034" b="7034"/>
          <a:stretch>
            <a:fillRect/>
          </a:stretch>
        </p:blipFill>
        <p:spPr>
          <a:xfrm>
            <a:off x="0" y="1610919"/>
            <a:ext cx="8561554" cy="4708525"/>
          </a:xfrm>
        </p:spPr>
      </p:pic>
    </p:spTree>
    <p:extLst>
      <p:ext uri="{BB962C8B-B14F-4D97-AF65-F5344CB8AC3E}">
        <p14:creationId xmlns:p14="http://schemas.microsoft.com/office/powerpoint/2010/main" val="3468105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Disability Rights Movement</a:t>
            </a:r>
            <a:endParaRPr lang="en-US" dirty="0"/>
          </a:p>
        </p:txBody>
      </p:sp>
      <p:pic>
        <p:nvPicPr>
          <p:cNvPr id="9" name="6L-yhQvl754"/>
          <p:cNvPicPr>
            <a:picLocks noGrp="1" noRot="1" noChangeAspect="1"/>
          </p:cNvPicPr>
          <p:nvPr>
            <p:ph idx="1"/>
            <a:videoFile r:link="rId1"/>
          </p:nvPr>
        </p:nvPicPr>
        <p:blipFill>
          <a:blip r:embed="rId4"/>
          <a:stretch>
            <a:fillRect/>
          </a:stretch>
        </p:blipFill>
        <p:spPr>
          <a:xfrm>
            <a:off x="509433" y="1577194"/>
            <a:ext cx="8125134" cy="4570388"/>
          </a:xfrm>
          <a:prstGeom prst="rect">
            <a:avLst/>
          </a:prstGeom>
        </p:spPr>
      </p:pic>
    </p:spTree>
    <p:extLst>
      <p:ext uri="{BB962C8B-B14F-4D97-AF65-F5344CB8AC3E}">
        <p14:creationId xmlns:p14="http://schemas.microsoft.com/office/powerpoint/2010/main" val="422043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Peers leading the movement to Close Institutions in NSW</a:t>
            </a:r>
            <a:endParaRPr lang="en-US" dirty="0"/>
          </a:p>
        </p:txBody>
      </p:sp>
      <p:pic>
        <p:nvPicPr>
          <p:cNvPr id="4" name="Content Placeholder 3" descr="photo of Jan Daisley.jpg"/>
          <p:cNvPicPr>
            <a:picLocks noGrp="1" noChangeAspect="1"/>
          </p:cNvPicPr>
          <p:nvPr>
            <p:ph idx="1"/>
          </p:nvPr>
        </p:nvPicPr>
        <p:blipFill rotWithShape="1">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1272" r="-30"/>
          <a:stretch/>
        </p:blipFill>
        <p:spPr>
          <a:xfrm>
            <a:off x="268671" y="1775739"/>
            <a:ext cx="2777535" cy="4218725"/>
          </a:xfrm>
        </p:spPr>
      </p:pic>
      <p:pic>
        <p:nvPicPr>
          <p:cNvPr id="5"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6531" y="1775739"/>
            <a:ext cx="2790269" cy="4196564"/>
          </a:xfrm>
          <a:prstGeom prst="rect">
            <a:avLst/>
          </a:prstGeom>
        </p:spPr>
      </p:pic>
      <p:sp>
        <p:nvSpPr>
          <p:cNvPr id="6" name="TextBox 5"/>
          <p:cNvSpPr txBox="1"/>
          <p:nvPr/>
        </p:nvSpPr>
        <p:spPr>
          <a:xfrm>
            <a:off x="3248486" y="2613735"/>
            <a:ext cx="2648045" cy="2554545"/>
          </a:xfrm>
          <a:prstGeom prst="rect">
            <a:avLst/>
          </a:prstGeom>
          <a:noFill/>
        </p:spPr>
        <p:txBody>
          <a:bodyPr wrap="square" rtlCol="0">
            <a:spAutoFit/>
          </a:bodyPr>
          <a:lstStyle/>
          <a:p>
            <a:pPr algn="ctr"/>
            <a:r>
              <a:rPr lang="en-US" sz="3200" dirty="0" smtClean="0">
                <a:solidFill>
                  <a:srgbClr val="6D4789"/>
                </a:solidFill>
              </a:rPr>
              <a:t>Jan </a:t>
            </a:r>
            <a:r>
              <a:rPr lang="en-US" sz="3200" dirty="0" err="1" smtClean="0">
                <a:solidFill>
                  <a:srgbClr val="6D4789"/>
                </a:solidFill>
              </a:rPr>
              <a:t>Daisley</a:t>
            </a:r>
            <a:endParaRPr lang="en-US" sz="3200" dirty="0" smtClean="0">
              <a:solidFill>
                <a:srgbClr val="6D4789"/>
              </a:solidFill>
            </a:endParaRPr>
          </a:p>
          <a:p>
            <a:pPr algn="ctr"/>
            <a:endParaRPr lang="en-US" sz="3200" dirty="0">
              <a:solidFill>
                <a:srgbClr val="6D4789"/>
              </a:solidFill>
            </a:endParaRPr>
          </a:p>
          <a:p>
            <a:pPr algn="ctr"/>
            <a:r>
              <a:rPr lang="en-US" sz="3200" dirty="0" smtClean="0">
                <a:solidFill>
                  <a:srgbClr val="6D4789"/>
                </a:solidFill>
              </a:rPr>
              <a:t>&amp;</a:t>
            </a:r>
          </a:p>
          <a:p>
            <a:pPr algn="ctr"/>
            <a:endParaRPr lang="en-US" sz="3200" dirty="0">
              <a:solidFill>
                <a:srgbClr val="6D4789"/>
              </a:solidFill>
            </a:endParaRPr>
          </a:p>
          <a:p>
            <a:pPr algn="ctr"/>
            <a:r>
              <a:rPr lang="en-US" sz="3200" dirty="0" smtClean="0">
                <a:solidFill>
                  <a:srgbClr val="6D4789"/>
                </a:solidFill>
              </a:rPr>
              <a:t>Kim Walker</a:t>
            </a:r>
            <a:endParaRPr lang="en-US" sz="3200" dirty="0">
              <a:solidFill>
                <a:srgbClr val="6D4789"/>
              </a:solidFill>
            </a:endParaRPr>
          </a:p>
        </p:txBody>
      </p:sp>
    </p:spTree>
    <p:extLst>
      <p:ext uri="{BB962C8B-B14F-4D97-AF65-F5344CB8AC3E}">
        <p14:creationId xmlns:p14="http://schemas.microsoft.com/office/powerpoint/2010/main" val="14029065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Peer Movement	</a:t>
            </a:r>
            <a:endParaRPr lang="en-US" dirty="0"/>
          </a:p>
        </p:txBody>
      </p:sp>
      <p:sp>
        <p:nvSpPr>
          <p:cNvPr id="3" name="Content Placeholder 2"/>
          <p:cNvSpPr>
            <a:spLocks noGrp="1"/>
          </p:cNvSpPr>
          <p:nvPr>
            <p:ph idx="1"/>
          </p:nvPr>
        </p:nvSpPr>
        <p:spPr/>
        <p:txBody>
          <a:bodyPr/>
          <a:lstStyle/>
          <a:p>
            <a:r>
              <a:rPr lang="en-US" dirty="0" smtClean="0"/>
              <a:t>We (people with disability, our families and friends) are doing it for ourselves </a:t>
            </a:r>
          </a:p>
          <a:p>
            <a:r>
              <a:rPr lang="en-US" dirty="0" smtClean="0"/>
              <a:t>We are the experts in our own lives</a:t>
            </a:r>
          </a:p>
          <a:p>
            <a:r>
              <a:rPr lang="en-US" dirty="0" smtClean="0"/>
              <a:t>We provide supports to each other.</a:t>
            </a:r>
          </a:p>
          <a:p>
            <a:r>
              <a:rPr lang="en-US" dirty="0" smtClean="0"/>
              <a:t>We value Peer Support instead of, or in addition to, traditional disability and medical supports.  </a:t>
            </a:r>
            <a:endParaRPr lang="en-US" dirty="0"/>
          </a:p>
        </p:txBody>
      </p:sp>
    </p:spTree>
    <p:extLst>
      <p:ext uri="{BB962C8B-B14F-4D97-AF65-F5344CB8AC3E}">
        <p14:creationId xmlns:p14="http://schemas.microsoft.com/office/powerpoint/2010/main" val="37172525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567"/>
            <a:ext cx="8229600" cy="1143000"/>
          </a:xfrm>
        </p:spPr>
        <p:txBody>
          <a:bodyPr/>
          <a:lstStyle/>
          <a:p>
            <a:r>
              <a:rPr lang="en-US" dirty="0" smtClean="0"/>
              <a:t>Acknowledgement of Country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4264" y="2403566"/>
            <a:ext cx="4312502" cy="3929262"/>
          </a:xfrm>
          <a:ln>
            <a:solidFill>
              <a:srgbClr val="BD23AF"/>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3783" y="2403566"/>
            <a:ext cx="2651760" cy="2303652"/>
          </a:xfrm>
          <a:prstGeom prst="rect">
            <a:avLst/>
          </a:prstGeom>
          <a:ln>
            <a:solidFill>
              <a:srgbClr val="BD23AF"/>
            </a:solidFill>
          </a:ln>
        </p:spPr>
      </p:pic>
      <p:sp>
        <p:nvSpPr>
          <p:cNvPr id="14" name="Right Arrow 13"/>
          <p:cNvSpPr/>
          <p:nvPr/>
        </p:nvSpPr>
        <p:spPr>
          <a:xfrm rot="12167085">
            <a:off x="4071879" y="2448416"/>
            <a:ext cx="1903899" cy="659543"/>
          </a:xfrm>
          <a:prstGeom prst="rightArrow">
            <a:avLst/>
          </a:prstGeom>
          <a:solidFill>
            <a:srgbClr val="FFAA5D"/>
          </a:solidFill>
          <a:ln>
            <a:solidFill>
              <a:srgbClr val="E86E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5" name="TextBox 14"/>
          <p:cNvSpPr txBox="1"/>
          <p:nvPr/>
        </p:nvSpPr>
        <p:spPr>
          <a:xfrm>
            <a:off x="782012" y="1567540"/>
            <a:ext cx="7712368" cy="523220"/>
          </a:xfrm>
          <a:prstGeom prst="rect">
            <a:avLst/>
          </a:prstGeom>
          <a:noFill/>
        </p:spPr>
        <p:txBody>
          <a:bodyPr wrap="none" rtlCol="0">
            <a:spAutoFit/>
          </a:bodyPr>
          <a:lstStyle/>
          <a:p>
            <a:r>
              <a:rPr lang="en-AU" sz="2800" b="1" dirty="0" smtClean="0">
                <a:solidFill>
                  <a:schemeClr val="accent5">
                    <a:lumMod val="75000"/>
                  </a:schemeClr>
                </a:solidFill>
                <a:latin typeface="Century Gothic" panose="020B0502020202020204" pitchFamily="34" charset="0"/>
              </a:rPr>
              <a:t>Aboriginal and Torres Strait Islander Peoples</a:t>
            </a:r>
            <a:endParaRPr lang="en-AU" sz="2800" b="1" dirty="0">
              <a:solidFill>
                <a:schemeClr val="accent5">
                  <a:lumMod val="75000"/>
                </a:schemeClr>
              </a:solidFill>
              <a:latin typeface="Century Gothic" panose="020B0502020202020204" pitchFamily="34" charset="0"/>
            </a:endParaRPr>
          </a:p>
        </p:txBody>
      </p:sp>
    </p:spTree>
    <p:extLst>
      <p:ext uri="{BB962C8B-B14F-4D97-AF65-F5344CB8AC3E}">
        <p14:creationId xmlns:p14="http://schemas.microsoft.com/office/powerpoint/2010/main" val="34817785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what can I do</a:t>
            </a:r>
            <a:r>
              <a:rPr lang="en-AU" dirty="0" smtClean="0"/>
              <a:t>?</a:t>
            </a:r>
            <a:endParaRPr lang="en-US" dirty="0"/>
          </a:p>
        </p:txBody>
      </p:sp>
      <p:sp>
        <p:nvSpPr>
          <p:cNvPr id="3" name="Content Placeholder 2"/>
          <p:cNvSpPr>
            <a:spLocks noGrp="1"/>
          </p:cNvSpPr>
          <p:nvPr>
            <p:ph idx="1"/>
          </p:nvPr>
        </p:nvSpPr>
        <p:spPr/>
        <p:txBody>
          <a:bodyPr/>
          <a:lstStyle/>
          <a:p>
            <a:r>
              <a:rPr lang="en-US" dirty="0" smtClean="0"/>
              <a:t>The story of the star fish </a:t>
            </a:r>
            <a:endParaRPr lang="en-US" dirty="0"/>
          </a:p>
        </p:txBody>
      </p:sp>
      <p:pic>
        <p:nvPicPr>
          <p:cNvPr id="5" name="Picture 4" descr="Unknown-1.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1855" y="2497397"/>
            <a:ext cx="6104945" cy="3974802"/>
          </a:xfrm>
          <a:prstGeom prst="rect">
            <a:avLst/>
          </a:prstGeom>
        </p:spPr>
      </p:pic>
    </p:spTree>
    <p:extLst>
      <p:ext uri="{BB962C8B-B14F-4D97-AF65-F5344CB8AC3E}">
        <p14:creationId xmlns:p14="http://schemas.microsoft.com/office/powerpoint/2010/main" val="12223767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08969" cy="1606274"/>
          </a:xfrm>
        </p:spPr>
        <p:txBody>
          <a:bodyPr>
            <a:normAutofit/>
          </a:bodyPr>
          <a:lstStyle/>
          <a:p>
            <a:r>
              <a:rPr lang="en-US" sz="4800" b="1" dirty="0" smtClean="0"/>
              <a:t>Session 3</a:t>
            </a:r>
            <a:endParaRPr lang="en-US" sz="4800" b="1" dirty="0"/>
          </a:p>
        </p:txBody>
      </p:sp>
      <p:sp>
        <p:nvSpPr>
          <p:cNvPr id="3" name="Content Placeholder 2"/>
          <p:cNvSpPr>
            <a:spLocks noGrp="1"/>
          </p:cNvSpPr>
          <p:nvPr>
            <p:ph idx="1"/>
          </p:nvPr>
        </p:nvSpPr>
        <p:spPr>
          <a:xfrm>
            <a:off x="457200" y="2320027"/>
            <a:ext cx="8229600" cy="3469273"/>
          </a:xfrm>
        </p:spPr>
        <p:txBody>
          <a:bodyPr>
            <a:normAutofit/>
          </a:bodyPr>
          <a:lstStyle/>
          <a:p>
            <a:r>
              <a:rPr lang="en-US" sz="4800" dirty="0" smtClean="0"/>
              <a:t>3 </a:t>
            </a:r>
            <a:r>
              <a:rPr lang="en-US" sz="4800" dirty="0"/>
              <a:t>ways of </a:t>
            </a:r>
            <a:r>
              <a:rPr lang="en-US" sz="4800" dirty="0" smtClean="0"/>
              <a:t>being</a:t>
            </a:r>
            <a:endParaRPr lang="en-US" sz="4800" dirty="0"/>
          </a:p>
        </p:txBody>
      </p:sp>
    </p:spTree>
    <p:extLst>
      <p:ext uri="{BB962C8B-B14F-4D97-AF65-F5344CB8AC3E}">
        <p14:creationId xmlns:p14="http://schemas.microsoft.com/office/powerpoint/2010/main" val="2507594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Being accountable</a:t>
            </a:r>
            <a:endParaRPr lang="en-US" dirty="0"/>
          </a:p>
        </p:txBody>
      </p:sp>
      <p:sp>
        <p:nvSpPr>
          <p:cNvPr id="4" name="Content Placeholder 3"/>
          <p:cNvSpPr>
            <a:spLocks noGrp="1"/>
          </p:cNvSpPr>
          <p:nvPr>
            <p:ph idx="1"/>
          </p:nvPr>
        </p:nvSpPr>
        <p:spPr>
          <a:xfrm>
            <a:off x="457199" y="2019748"/>
            <a:ext cx="8229600" cy="4525963"/>
          </a:xfrm>
        </p:spPr>
        <p:txBody>
          <a:bodyPr>
            <a:normAutofit/>
          </a:bodyPr>
          <a:lstStyle/>
          <a:p>
            <a:r>
              <a:rPr lang="en-AU" sz="4000" dirty="0" smtClean="0"/>
              <a:t>Being accountable helps build trust </a:t>
            </a:r>
          </a:p>
          <a:p>
            <a:endParaRPr lang="en-AU" sz="4000" dirty="0"/>
          </a:p>
          <a:p>
            <a:endParaRPr lang="en-AU" sz="4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5324" y="2809572"/>
            <a:ext cx="6413351" cy="4048428"/>
          </a:xfrm>
          <a:prstGeom prst="rect">
            <a:avLst/>
          </a:prstGeom>
        </p:spPr>
      </p:pic>
    </p:spTree>
    <p:extLst>
      <p:ext uri="{BB962C8B-B14F-4D97-AF65-F5344CB8AC3E}">
        <p14:creationId xmlns:p14="http://schemas.microsoft.com/office/powerpoint/2010/main" val="21871380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5527"/>
            <a:ext cx="8229600" cy="5012473"/>
          </a:xfrm>
        </p:spPr>
        <p:txBody>
          <a:bodyPr/>
          <a:lstStyle/>
          <a:p>
            <a:pPr marL="457200" indent="-457200">
              <a:buFont typeface="Arial" panose="020B0604020202020204" pitchFamily="34" charset="0"/>
              <a:buChar char="•"/>
            </a:pPr>
            <a:r>
              <a:rPr lang="en-US" b="1" dirty="0" smtClean="0"/>
              <a:t>Be </a:t>
            </a:r>
            <a:r>
              <a:rPr lang="en-US" b="1" dirty="0"/>
              <a:t>your </a:t>
            </a:r>
            <a:r>
              <a:rPr lang="en-US" b="1" dirty="0" smtClean="0"/>
              <a:t>Word </a:t>
            </a:r>
            <a:r>
              <a:rPr lang="en-AU" b="1" dirty="0" smtClean="0"/>
              <a:t> </a:t>
            </a:r>
            <a:endParaRPr lang="en-US" b="1" dirty="0"/>
          </a:p>
          <a:p>
            <a:pPr marL="457200" indent="-457200">
              <a:buFont typeface="Arial" panose="020B0604020202020204" pitchFamily="34" charset="0"/>
              <a:buChar char="•"/>
            </a:pPr>
            <a:r>
              <a:rPr lang="en-US" b="1" dirty="0"/>
              <a:t>Do what you </a:t>
            </a:r>
            <a:r>
              <a:rPr lang="en-US" b="1" dirty="0" smtClean="0"/>
              <a:t>say </a:t>
            </a:r>
            <a:r>
              <a:rPr lang="en-AU" b="1" dirty="0" smtClean="0"/>
              <a:t> </a:t>
            </a:r>
            <a:endParaRPr lang="en-US" b="1" dirty="0"/>
          </a:p>
          <a:p>
            <a:pPr marL="457200" indent="-457200">
              <a:buFont typeface="Arial" panose="020B0604020202020204" pitchFamily="34" charset="0"/>
              <a:buChar char="•"/>
            </a:pPr>
            <a:r>
              <a:rPr lang="en-US" b="1" dirty="0"/>
              <a:t>Hold others to their </a:t>
            </a:r>
            <a:r>
              <a:rPr lang="en-US" b="1" dirty="0" smtClean="0"/>
              <a:t>word </a:t>
            </a:r>
            <a:r>
              <a:rPr lang="en-AU" b="1" dirty="0" smtClean="0"/>
              <a:t> </a:t>
            </a:r>
            <a:endParaRPr lang="en-US" b="1" dirty="0" smtClean="0"/>
          </a:p>
          <a:p>
            <a:endParaRPr lang="en-US" sz="2400" dirty="0"/>
          </a:p>
          <a:p>
            <a:r>
              <a:rPr lang="mr-IN" dirty="0" smtClean="0"/>
              <a:t>…</a:t>
            </a:r>
            <a:r>
              <a:rPr lang="en-AU" dirty="0" smtClean="0"/>
              <a:t>and if you make a mistake?</a:t>
            </a:r>
          </a:p>
          <a:p>
            <a:endParaRPr lang="en-AU" dirty="0"/>
          </a:p>
          <a:p>
            <a:r>
              <a:rPr lang="en-AU" dirty="0" smtClean="0"/>
              <a:t>Apologise and move on.</a:t>
            </a:r>
            <a:endParaRPr lang="en-US" dirty="0"/>
          </a:p>
        </p:txBody>
      </p:sp>
      <p:sp>
        <p:nvSpPr>
          <p:cNvPr id="5" name="Title 1"/>
          <p:cNvSpPr>
            <a:spLocks noGrp="1"/>
          </p:cNvSpPr>
          <p:nvPr>
            <p:ph type="title"/>
          </p:nvPr>
        </p:nvSpPr>
        <p:spPr>
          <a:xfrm>
            <a:off x="457200" y="274638"/>
            <a:ext cx="7204575" cy="1143000"/>
          </a:xfrm>
        </p:spPr>
        <p:txBody>
          <a:bodyPr>
            <a:normAutofit fontScale="90000"/>
          </a:bodyPr>
          <a:lstStyle/>
          <a:p>
            <a:r>
              <a:rPr lang="en-US" dirty="0" smtClean="0"/>
              <a:t>Being accountable in peer support</a:t>
            </a:r>
            <a:endParaRPr lang="en-US" dirty="0"/>
          </a:p>
        </p:txBody>
      </p:sp>
    </p:spTree>
    <p:extLst>
      <p:ext uri="{BB962C8B-B14F-4D97-AF65-F5344CB8AC3E}">
        <p14:creationId xmlns:p14="http://schemas.microsoft.com/office/powerpoint/2010/main" val="5896659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Pay It Forward</a:t>
            </a:r>
            <a:endParaRPr lang="en-US" dirty="0"/>
          </a:p>
        </p:txBody>
      </p:sp>
      <p:pic>
        <p:nvPicPr>
          <p:cNvPr id="7" name="Content Placeholder 6" descr="PayItForward250.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135" t="14930"/>
          <a:stretch/>
        </p:blipFill>
        <p:spPr>
          <a:xfrm rot="10800000">
            <a:off x="0" y="1417638"/>
            <a:ext cx="9144000" cy="5440362"/>
          </a:xfrm>
        </p:spPr>
      </p:pic>
    </p:spTree>
    <p:extLst>
      <p:ext uri="{BB962C8B-B14F-4D97-AF65-F5344CB8AC3E}">
        <p14:creationId xmlns:p14="http://schemas.microsoft.com/office/powerpoint/2010/main" val="10848752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826"/>
            <a:ext cx="7204575" cy="1143000"/>
          </a:xfrm>
        </p:spPr>
        <p:txBody>
          <a:bodyPr>
            <a:normAutofit/>
          </a:bodyPr>
          <a:lstStyle/>
          <a:p>
            <a:r>
              <a:rPr lang="en-US" sz="4800" dirty="0" smtClean="0"/>
              <a:t>Paying it forward is…</a:t>
            </a:r>
            <a:endParaRPr lang="en-US" sz="4800" dirty="0"/>
          </a:p>
        </p:txBody>
      </p:sp>
      <p:sp>
        <p:nvSpPr>
          <p:cNvPr id="7" name="TextBox 6"/>
          <p:cNvSpPr txBox="1"/>
          <p:nvPr/>
        </p:nvSpPr>
        <p:spPr>
          <a:xfrm>
            <a:off x="5336816" y="2226098"/>
            <a:ext cx="2651964" cy="2862322"/>
          </a:xfrm>
          <a:prstGeom prst="rect">
            <a:avLst/>
          </a:prstGeom>
          <a:noFill/>
        </p:spPr>
        <p:txBody>
          <a:bodyPr wrap="square" rtlCol="0">
            <a:spAutoFit/>
          </a:bodyPr>
          <a:lstStyle/>
          <a:p>
            <a:pPr algn="ctr"/>
            <a:r>
              <a:rPr lang="en-AU" sz="3600" dirty="0" smtClean="0">
                <a:solidFill>
                  <a:srgbClr val="3366FF"/>
                </a:solidFill>
              </a:rPr>
              <a:t>Giving without expecting anything in return</a:t>
            </a:r>
            <a:endParaRPr lang="en-AU" sz="3600" b="1" dirty="0">
              <a:solidFill>
                <a:srgbClr val="3366FF"/>
              </a:solidFill>
            </a:endParaRPr>
          </a:p>
        </p:txBody>
      </p:sp>
      <p:pic>
        <p:nvPicPr>
          <p:cNvPr id="4" name="Picture 3"/>
          <p:cNvPicPr>
            <a:picLocks noChangeAspect="1"/>
          </p:cNvPicPr>
          <p:nvPr/>
        </p:nvPicPr>
        <p:blipFill>
          <a:blip r:embed="rId3"/>
          <a:stretch>
            <a:fillRect/>
          </a:stretch>
        </p:blipFill>
        <p:spPr>
          <a:xfrm>
            <a:off x="748105" y="2230920"/>
            <a:ext cx="3810000" cy="2857500"/>
          </a:xfrm>
          <a:prstGeom prst="rect">
            <a:avLst/>
          </a:prstGeom>
        </p:spPr>
      </p:pic>
    </p:spTree>
    <p:extLst>
      <p:ext uri="{BB962C8B-B14F-4D97-AF65-F5344CB8AC3E}">
        <p14:creationId xmlns:p14="http://schemas.microsoft.com/office/powerpoint/2010/main" val="29202703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6826"/>
            <a:ext cx="7204575" cy="1143000"/>
          </a:xfrm>
        </p:spPr>
        <p:txBody>
          <a:bodyPr>
            <a:normAutofit fontScale="90000"/>
          </a:bodyPr>
          <a:lstStyle/>
          <a:p>
            <a:r>
              <a:rPr lang="en-US" sz="4800" dirty="0" smtClean="0"/>
              <a:t>Paying it Forward in community</a:t>
            </a:r>
            <a:endParaRPr lang="en-US" sz="4800" dirty="0"/>
          </a:p>
        </p:txBody>
      </p:sp>
      <p:sp>
        <p:nvSpPr>
          <p:cNvPr id="7" name="TextBox 6"/>
          <p:cNvSpPr txBox="1"/>
          <p:nvPr/>
        </p:nvSpPr>
        <p:spPr>
          <a:xfrm>
            <a:off x="204282" y="1810461"/>
            <a:ext cx="4551278" cy="4524315"/>
          </a:xfrm>
          <a:prstGeom prst="rect">
            <a:avLst/>
          </a:prstGeom>
          <a:noFill/>
        </p:spPr>
        <p:txBody>
          <a:bodyPr wrap="square" rtlCol="0">
            <a:spAutoFit/>
          </a:bodyPr>
          <a:lstStyle/>
          <a:p>
            <a:pPr algn="ctr"/>
            <a:r>
              <a:rPr lang="en-US" sz="3600" dirty="0" smtClean="0">
                <a:solidFill>
                  <a:srgbClr val="3366FF"/>
                </a:solidFill>
              </a:rPr>
              <a:t>…like a Boomerang</a:t>
            </a:r>
          </a:p>
          <a:p>
            <a:pPr algn="ctr"/>
            <a:r>
              <a:rPr lang="en-US" sz="3600" dirty="0" smtClean="0">
                <a:solidFill>
                  <a:srgbClr val="3366FF"/>
                </a:solidFill>
              </a:rPr>
              <a:t> it will come back to you</a:t>
            </a:r>
            <a:r>
              <a:rPr lang="en-AU" sz="3600" dirty="0" smtClean="0">
                <a:solidFill>
                  <a:srgbClr val="3366FF"/>
                </a:solidFill>
              </a:rPr>
              <a:t>!!</a:t>
            </a:r>
            <a:r>
              <a:rPr lang="en-US" sz="3600" dirty="0" smtClean="0">
                <a:solidFill>
                  <a:srgbClr val="3366FF"/>
                </a:solidFill>
              </a:rPr>
              <a:t> </a:t>
            </a:r>
          </a:p>
          <a:p>
            <a:pPr algn="ctr"/>
            <a:endParaRPr lang="en-US" sz="3600" dirty="0" smtClean="0">
              <a:solidFill>
                <a:srgbClr val="3366FF"/>
              </a:solidFill>
            </a:endParaRPr>
          </a:p>
          <a:p>
            <a:pPr algn="ctr"/>
            <a:r>
              <a:rPr lang="en-US" sz="3600" dirty="0" smtClean="0">
                <a:solidFill>
                  <a:srgbClr val="3366FF"/>
                </a:solidFill>
              </a:rPr>
              <a:t>In </a:t>
            </a:r>
            <a:r>
              <a:rPr lang="en-US" sz="3600" dirty="0">
                <a:solidFill>
                  <a:srgbClr val="3366FF"/>
                </a:solidFill>
              </a:rPr>
              <a:t>a community it will </a:t>
            </a:r>
            <a:endParaRPr lang="en-US" sz="3600" dirty="0" smtClean="0">
              <a:solidFill>
                <a:srgbClr val="3366FF"/>
              </a:solidFill>
            </a:endParaRPr>
          </a:p>
          <a:p>
            <a:pPr algn="ctr"/>
            <a:r>
              <a:rPr lang="en-US" sz="3600" dirty="0" smtClean="0">
                <a:solidFill>
                  <a:srgbClr val="3366FF"/>
                </a:solidFill>
              </a:rPr>
              <a:t>come back </a:t>
            </a:r>
            <a:br>
              <a:rPr lang="en-US" sz="3600" dirty="0" smtClean="0">
                <a:solidFill>
                  <a:srgbClr val="3366FF"/>
                </a:solidFill>
              </a:rPr>
            </a:br>
            <a:r>
              <a:rPr lang="en-US" sz="3600" dirty="0" smtClean="0">
                <a:solidFill>
                  <a:srgbClr val="3366FF"/>
                </a:solidFill>
              </a:rPr>
              <a:t> again </a:t>
            </a:r>
            <a:r>
              <a:rPr lang="en-US" sz="3600" dirty="0">
                <a:solidFill>
                  <a:srgbClr val="3366FF"/>
                </a:solidFill>
              </a:rPr>
              <a:t>and </a:t>
            </a:r>
            <a:r>
              <a:rPr lang="en-US" sz="3600" dirty="0" smtClean="0">
                <a:solidFill>
                  <a:srgbClr val="3366FF"/>
                </a:solidFill>
              </a:rPr>
              <a:t>again and again</a:t>
            </a:r>
            <a:r>
              <a:rPr lang="en-AU" sz="3600" b="1" dirty="0" smtClean="0">
                <a:solidFill>
                  <a:srgbClr val="3366FF"/>
                </a:solidFill>
              </a:rPr>
              <a:t>!!</a:t>
            </a:r>
            <a:endParaRPr lang="en-AU" sz="3600" b="1" dirty="0">
              <a:solidFill>
                <a:srgbClr val="3366FF"/>
              </a:solidFill>
            </a:endParaRPr>
          </a:p>
        </p:txBody>
      </p:sp>
      <p:pic>
        <p:nvPicPr>
          <p:cNvPr id="8" name="Content Placeholder 8" descr="Boomerang .jpg"/>
          <p:cNvPicPr>
            <a:picLocks noChangeAspect="1"/>
          </p:cNvPicPr>
          <p:nvPr/>
        </p:nvPicPr>
        <p:blipFill rotWithShape="1">
          <a:blip r:embed="rId3">
            <a:extLst>
              <a:ext uri="{28A0092B-C50C-407E-A947-70E740481C1C}">
                <a14:useLocalDpi xmlns:a14="http://schemas.microsoft.com/office/drawing/2010/main" val="0"/>
              </a:ext>
            </a:extLst>
          </a:blip>
          <a:srcRect l="-290" r="453"/>
          <a:stretch/>
        </p:blipFill>
        <p:spPr>
          <a:xfrm rot="2862147">
            <a:off x="4805315" y="1916134"/>
            <a:ext cx="3693193" cy="3649518"/>
          </a:xfrm>
          <a:prstGeom prst="rect">
            <a:avLst/>
          </a:prstGeom>
        </p:spPr>
      </p:pic>
    </p:spTree>
    <p:extLst>
      <p:ext uri="{BB962C8B-B14F-4D97-AF65-F5344CB8AC3E}">
        <p14:creationId xmlns:p14="http://schemas.microsoft.com/office/powerpoint/2010/main" val="1911678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Paying it Forward is good for you!</a:t>
            </a:r>
            <a:endParaRPr lang="en-US" dirty="0"/>
          </a:p>
        </p:txBody>
      </p:sp>
      <p:sp>
        <p:nvSpPr>
          <p:cNvPr id="3" name="Content Placeholder 2"/>
          <p:cNvSpPr>
            <a:spLocks noGrp="1"/>
          </p:cNvSpPr>
          <p:nvPr>
            <p:ph idx="1"/>
          </p:nvPr>
        </p:nvSpPr>
        <p:spPr/>
        <p:txBody>
          <a:bodyPr/>
          <a:lstStyle/>
          <a:p>
            <a:pPr marL="457200" indent="-457200">
              <a:buFontTx/>
              <a:buChar char="-"/>
            </a:pPr>
            <a:r>
              <a:rPr lang="en-US" dirty="0" smtClean="0"/>
              <a:t>It lifts your self esteem</a:t>
            </a:r>
          </a:p>
          <a:p>
            <a:pPr marL="457200" indent="-457200">
              <a:buFontTx/>
              <a:buChar char="-"/>
            </a:pPr>
            <a:r>
              <a:rPr lang="en-US" dirty="0" smtClean="0"/>
              <a:t>It improves your immune system</a:t>
            </a:r>
          </a:p>
          <a:p>
            <a:pPr marL="457200" indent="-457200">
              <a:buFontTx/>
              <a:buChar char="-"/>
            </a:pPr>
            <a:r>
              <a:rPr lang="en-US" dirty="0" smtClean="0"/>
              <a:t>It stops negative thoughts and feelings and generates positive one</a:t>
            </a:r>
          </a:p>
          <a:p>
            <a:pPr marL="457200" indent="-457200">
              <a:buFontTx/>
              <a:buChar char="-"/>
            </a:pPr>
            <a:r>
              <a:rPr lang="en-US" dirty="0" smtClean="0"/>
              <a:t>It makes you feel good about yourself</a:t>
            </a:r>
            <a:endParaRPr lang="en-US" dirty="0"/>
          </a:p>
        </p:txBody>
      </p:sp>
    </p:spTree>
    <p:extLst>
      <p:ext uri="{BB962C8B-B14F-4D97-AF65-F5344CB8AC3E}">
        <p14:creationId xmlns:p14="http://schemas.microsoft.com/office/powerpoint/2010/main" val="1877048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Be humble - make a difference</a:t>
            </a:r>
            <a:endParaRPr lang="en-US" dirty="0"/>
          </a:p>
        </p:txBody>
      </p:sp>
      <p:sp>
        <p:nvSpPr>
          <p:cNvPr id="5" name="Content Placeholder 4"/>
          <p:cNvSpPr>
            <a:spLocks noGrp="1"/>
          </p:cNvSpPr>
          <p:nvPr>
            <p:ph idx="1"/>
          </p:nvPr>
        </p:nvSpPr>
        <p:spPr/>
        <p:txBody>
          <a:bodyPr/>
          <a:lstStyle/>
          <a:p>
            <a:r>
              <a:rPr lang="en-US" sz="4000" dirty="0" smtClean="0"/>
              <a:t>“being humble means </a:t>
            </a:r>
            <a:r>
              <a:rPr lang="en-US" sz="4000" dirty="0" err="1" smtClean="0"/>
              <a:t>recognising</a:t>
            </a:r>
            <a:r>
              <a:rPr lang="en-US" sz="4000" dirty="0" smtClean="0"/>
              <a:t> that we are not on earth to see how important we can become, but to see how much of a difference we can make in the lives of others”</a:t>
            </a:r>
          </a:p>
          <a:p>
            <a:pPr algn="r"/>
            <a:r>
              <a:rPr lang="en-US" sz="2400" dirty="0" smtClean="0"/>
              <a:t>(Gordon Hinckley)</a:t>
            </a:r>
            <a:endParaRPr lang="en-US" sz="2400" dirty="0"/>
          </a:p>
        </p:txBody>
      </p:sp>
    </p:spTree>
    <p:extLst>
      <p:ext uri="{BB962C8B-B14F-4D97-AF65-F5344CB8AC3E}">
        <p14:creationId xmlns:p14="http://schemas.microsoft.com/office/powerpoint/2010/main" val="5784536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Humble Head</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710743925"/>
              </p:ext>
            </p:extLst>
          </p:nvPr>
        </p:nvGraphicFramePr>
        <p:xfrm>
          <a:off x="457200" y="1600200"/>
          <a:ext cx="8229600" cy="4663440"/>
        </p:xfrm>
        <a:graphic>
          <a:graphicData uri="http://schemas.openxmlformats.org/drawingml/2006/table">
            <a:tbl>
              <a:tblPr firstRow="1" bandRow="1">
                <a:tableStyleId>{93296810-A885-4BE3-A3E7-6D5BEEA58F35}</a:tableStyleId>
              </a:tblPr>
              <a:tblGrid>
                <a:gridCol w="4114800"/>
                <a:gridCol w="4114800"/>
              </a:tblGrid>
              <a:tr h="370840">
                <a:tc>
                  <a:txBody>
                    <a:bodyPr/>
                    <a:lstStyle/>
                    <a:p>
                      <a:pPr algn="ctr"/>
                      <a:endParaRPr lang="en-AU" sz="3200" dirty="0" smtClean="0"/>
                    </a:p>
                    <a:p>
                      <a:pPr algn="ctr"/>
                      <a:r>
                        <a:rPr lang="en-AU" sz="3200" dirty="0" smtClean="0"/>
                        <a:t>Humble </a:t>
                      </a:r>
                    </a:p>
                    <a:p>
                      <a:pPr algn="ctr"/>
                      <a:endParaRPr lang="en-AU" sz="3200" dirty="0" smtClean="0"/>
                    </a:p>
                  </a:txBody>
                  <a:tcPr/>
                </a:tc>
                <a:tc>
                  <a:txBody>
                    <a:bodyPr/>
                    <a:lstStyle/>
                    <a:p>
                      <a:pPr algn="ctr"/>
                      <a:endParaRPr lang="en-AU" sz="3200" dirty="0" smtClean="0"/>
                    </a:p>
                    <a:p>
                      <a:pPr algn="ctr"/>
                      <a:r>
                        <a:rPr lang="en-AU" sz="3200" dirty="0" smtClean="0"/>
                        <a:t>Not Humble</a:t>
                      </a:r>
                      <a:endParaRPr lang="en-AU" sz="3200" dirty="0"/>
                    </a:p>
                  </a:txBody>
                  <a:tcPr/>
                </a:tc>
              </a:tr>
              <a:tr h="370840">
                <a:tc>
                  <a:txBody>
                    <a:bodyPr/>
                    <a:lstStyle/>
                    <a:p>
                      <a:endParaRPr lang="en-AU" dirty="0"/>
                    </a:p>
                  </a:txBody>
                  <a:tcPr/>
                </a:tc>
                <a:tc>
                  <a:txBody>
                    <a:bodyPr/>
                    <a:lstStyle/>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smtClean="0"/>
                    </a:p>
                    <a:p>
                      <a:endParaRPr lang="en-AU" dirty="0"/>
                    </a:p>
                  </a:txBody>
                  <a:tcPr/>
                </a:tc>
              </a:tr>
            </a:tbl>
          </a:graphicData>
        </a:graphic>
      </p:graphicFrame>
    </p:spTree>
    <p:extLst>
      <p:ext uri="{BB962C8B-B14F-4D97-AF65-F5344CB8AC3E}">
        <p14:creationId xmlns:p14="http://schemas.microsoft.com/office/powerpoint/2010/main" val="725911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	</a:t>
            </a:r>
            <a:endParaRPr lang="en-US" dirty="0"/>
          </a:p>
        </p:txBody>
      </p:sp>
      <p:sp>
        <p:nvSpPr>
          <p:cNvPr id="3" name="Content Placeholder 2"/>
          <p:cNvSpPr>
            <a:spLocks noGrp="1"/>
          </p:cNvSpPr>
          <p:nvPr>
            <p:ph idx="1"/>
          </p:nvPr>
        </p:nvSpPr>
        <p:spPr/>
        <p:txBody>
          <a:bodyPr/>
          <a:lstStyle/>
          <a:p>
            <a:r>
              <a:rPr lang="en-US" dirty="0" smtClean="0"/>
              <a:t>Exits and emergencies</a:t>
            </a:r>
          </a:p>
          <a:p>
            <a:r>
              <a:rPr lang="en-US" dirty="0" smtClean="0"/>
              <a:t>Bathrooms (including accessible bathrooms)</a:t>
            </a:r>
          </a:p>
          <a:p>
            <a:r>
              <a:rPr lang="en-US" dirty="0" smtClean="0"/>
              <a:t>Phones</a:t>
            </a:r>
          </a:p>
          <a:p>
            <a:r>
              <a:rPr lang="en-US" dirty="0" smtClean="0"/>
              <a:t>Breaks</a:t>
            </a:r>
            <a:endParaRPr lang="en-US" dirty="0"/>
          </a:p>
        </p:txBody>
      </p:sp>
    </p:spTree>
    <p:extLst>
      <p:ext uri="{BB962C8B-B14F-4D97-AF65-F5344CB8AC3E}">
        <p14:creationId xmlns:p14="http://schemas.microsoft.com/office/powerpoint/2010/main" val="37838240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490" y="700798"/>
            <a:ext cx="8229600" cy="1143000"/>
          </a:xfrm>
        </p:spPr>
        <p:txBody>
          <a:bodyPr>
            <a:normAutofit/>
          </a:bodyPr>
          <a:lstStyle/>
          <a:p>
            <a:r>
              <a:rPr lang="en-US" dirty="0" smtClean="0"/>
              <a:t>Be humble </a:t>
            </a:r>
            <a:r>
              <a:rPr lang="mr-IN" dirty="0" smtClean="0"/>
              <a:t>–</a:t>
            </a:r>
            <a:r>
              <a:rPr lang="en-US" dirty="0" smtClean="0"/>
              <a:t> remember that:</a:t>
            </a:r>
            <a:endParaRPr lang="en-US" dirty="0"/>
          </a:p>
        </p:txBody>
      </p:sp>
      <p:sp>
        <p:nvSpPr>
          <p:cNvPr id="3" name="Content Placeholder 2"/>
          <p:cNvSpPr>
            <a:spLocks noGrp="1"/>
          </p:cNvSpPr>
          <p:nvPr>
            <p:ph idx="1"/>
          </p:nvPr>
        </p:nvSpPr>
        <p:spPr>
          <a:xfrm>
            <a:off x="457199" y="2015466"/>
            <a:ext cx="8369243" cy="4525963"/>
          </a:xfrm>
        </p:spPr>
        <p:txBody>
          <a:bodyPr/>
          <a:lstStyle/>
          <a:p>
            <a:pPr marL="457200" indent="-457200">
              <a:buFont typeface="Arial"/>
              <a:buChar char="•"/>
            </a:pPr>
            <a:r>
              <a:rPr lang="en-US" sz="4400" dirty="0" smtClean="0"/>
              <a:t>You are no more an expert </a:t>
            </a:r>
          </a:p>
          <a:p>
            <a:r>
              <a:rPr lang="en-US" sz="4400" dirty="0" smtClean="0"/>
              <a:t>	than the person next to you</a:t>
            </a:r>
          </a:p>
          <a:p>
            <a:pPr marL="457200" indent="-457200">
              <a:buFont typeface="Arial"/>
              <a:buChar char="•"/>
            </a:pPr>
            <a:r>
              <a:rPr lang="en-US" sz="4400" dirty="0" smtClean="0"/>
              <a:t>What is right for you might not be right for them</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8724147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Video – Doing Peer Support</a:t>
            </a:r>
            <a:endParaRPr lang="en-US" dirty="0"/>
          </a:p>
        </p:txBody>
      </p:sp>
      <p:pic>
        <p:nvPicPr>
          <p:cNvPr id="5" name="yUWnzwvUrcg"/>
          <p:cNvPicPr>
            <a:picLocks noGrp="1" noRot="1" noChangeAspect="1"/>
          </p:cNvPicPr>
          <p:nvPr>
            <p:ph idx="1"/>
            <a:videoFile r:link="rId1"/>
          </p:nvPr>
        </p:nvPicPr>
        <p:blipFill>
          <a:blip r:embed="rId4"/>
          <a:stretch>
            <a:fillRect/>
          </a:stretch>
        </p:blipFill>
        <p:spPr>
          <a:xfrm>
            <a:off x="684498" y="1675668"/>
            <a:ext cx="7775004" cy="4373440"/>
          </a:xfrm>
          <a:prstGeom prst="rect">
            <a:avLst/>
          </a:prstGeom>
        </p:spPr>
      </p:pic>
    </p:spTree>
    <p:extLst>
      <p:ext uri="{BB962C8B-B14F-4D97-AF65-F5344CB8AC3E}">
        <p14:creationId xmlns:p14="http://schemas.microsoft.com/office/powerpoint/2010/main" val="192772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remove"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session	</a:t>
            </a:r>
          </a:p>
        </p:txBody>
      </p:sp>
      <p:sp>
        <p:nvSpPr>
          <p:cNvPr id="10" name="Content Placeholder 9"/>
          <p:cNvSpPr>
            <a:spLocks noGrp="1"/>
          </p:cNvSpPr>
          <p:nvPr>
            <p:ph idx="1"/>
          </p:nvPr>
        </p:nvSpPr>
        <p:spPr/>
        <p:txBody>
          <a:bodyPr/>
          <a:lstStyle/>
          <a:p>
            <a:r>
              <a:rPr lang="en-US" dirty="0"/>
              <a:t>Skills for peer support:</a:t>
            </a:r>
          </a:p>
          <a:p>
            <a:pPr marL="457200" indent="-457200">
              <a:buFont typeface="Arial"/>
              <a:buChar char="•"/>
            </a:pPr>
            <a:r>
              <a:rPr lang="en-US" dirty="0"/>
              <a:t>Listening</a:t>
            </a:r>
          </a:p>
          <a:p>
            <a:pPr marL="457200" indent="-457200">
              <a:buFont typeface="Arial"/>
              <a:buChar char="•"/>
            </a:pPr>
            <a:r>
              <a:rPr lang="en-US" dirty="0"/>
              <a:t>Asking questions</a:t>
            </a:r>
          </a:p>
          <a:p>
            <a:pPr marL="457200" indent="-457200">
              <a:buFont typeface="Arial"/>
              <a:buChar char="•"/>
            </a:pPr>
            <a:r>
              <a:rPr lang="en-US" dirty="0"/>
              <a:t>Empathy</a:t>
            </a:r>
          </a:p>
          <a:p>
            <a:endParaRPr lang="en-US" b="1" dirty="0"/>
          </a:p>
        </p:txBody>
      </p:sp>
    </p:spTree>
    <p:extLst>
      <p:ext uri="{BB962C8B-B14F-4D97-AF65-F5344CB8AC3E}">
        <p14:creationId xmlns:p14="http://schemas.microsoft.com/office/powerpoint/2010/main" val="22037677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next week</a:t>
            </a:r>
          </a:p>
        </p:txBody>
      </p:sp>
      <p:sp>
        <p:nvSpPr>
          <p:cNvPr id="3" name="Content Placeholder 2"/>
          <p:cNvSpPr>
            <a:spLocks noGrp="1"/>
          </p:cNvSpPr>
          <p:nvPr>
            <p:ph idx="1"/>
          </p:nvPr>
        </p:nvSpPr>
        <p:spPr/>
        <p:txBody>
          <a:bodyPr>
            <a:normAutofit/>
          </a:bodyPr>
          <a:lstStyle/>
          <a:p>
            <a:r>
              <a:rPr lang="en-US" dirty="0"/>
              <a:t>Practice Peer support</a:t>
            </a:r>
          </a:p>
          <a:p>
            <a:r>
              <a:rPr lang="en-US" dirty="0"/>
              <a:t>	Think about who your Peers are (make a list)</a:t>
            </a:r>
          </a:p>
          <a:p>
            <a:r>
              <a:rPr lang="en-US" dirty="0"/>
              <a:t>	Have a conversation with a 	Peer	</a:t>
            </a:r>
          </a:p>
          <a:p>
            <a:r>
              <a:rPr lang="en-US" dirty="0"/>
              <a:t>	Ask for or offer some support to a Peer</a:t>
            </a:r>
          </a:p>
          <a:p>
            <a:endParaRPr lang="en-US" dirty="0"/>
          </a:p>
          <a:p>
            <a:r>
              <a:rPr lang="en-US" dirty="0"/>
              <a:t>Come back next week to share your experiences with your Peers here!</a:t>
            </a:r>
          </a:p>
        </p:txBody>
      </p:sp>
    </p:spTree>
    <p:extLst>
      <p:ext uri="{BB962C8B-B14F-4D97-AF65-F5344CB8AC3E}">
        <p14:creationId xmlns:p14="http://schemas.microsoft.com/office/powerpoint/2010/main" val="26086233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021" y="333555"/>
            <a:ext cx="3810843" cy="1143000"/>
          </a:xfrm>
        </p:spPr>
        <p:txBody>
          <a:bodyPr>
            <a:normAutofit/>
          </a:bodyPr>
          <a:lstStyle/>
          <a:p>
            <a:r>
              <a:rPr lang="en-US" b="1" dirty="0" smtClean="0"/>
              <a:t>Post Evaluation</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0136" y="1600200"/>
            <a:ext cx="4686300" cy="4686300"/>
          </a:xfrm>
          <a:prstGeom prst="rect">
            <a:avLst/>
          </a:prstGeom>
        </p:spPr>
      </p:pic>
    </p:spTree>
    <p:extLst>
      <p:ext uri="{BB962C8B-B14F-4D97-AF65-F5344CB8AC3E}">
        <p14:creationId xmlns:p14="http://schemas.microsoft.com/office/powerpoint/2010/main" val="40961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0839" y="417727"/>
            <a:ext cx="3810843" cy="1143000"/>
          </a:xfrm>
        </p:spPr>
        <p:txBody>
          <a:bodyPr>
            <a:normAutofit/>
          </a:bodyPr>
          <a:lstStyle/>
          <a:p>
            <a:r>
              <a:rPr lang="en-US" b="1" dirty="0" smtClean="0"/>
              <a:t>Check out</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268" y="2374323"/>
            <a:ext cx="4540827" cy="4540827"/>
          </a:xfrm>
          <a:prstGeom prst="rect">
            <a:avLst/>
          </a:prstGeom>
        </p:spPr>
      </p:pic>
    </p:spTree>
    <p:extLst>
      <p:ext uri="{BB962C8B-B14F-4D97-AF65-F5344CB8AC3E}">
        <p14:creationId xmlns:p14="http://schemas.microsoft.com/office/powerpoint/2010/main" val="2049701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Purpose</a:t>
            </a:r>
            <a:endParaRPr lang="en-US" dirty="0"/>
          </a:p>
        </p:txBody>
      </p:sp>
      <p:sp>
        <p:nvSpPr>
          <p:cNvPr id="3" name="Content Placeholder 2"/>
          <p:cNvSpPr>
            <a:spLocks noGrp="1"/>
          </p:cNvSpPr>
          <p:nvPr>
            <p:ph idx="1"/>
          </p:nvPr>
        </p:nvSpPr>
        <p:spPr/>
        <p:txBody>
          <a:bodyPr/>
          <a:lstStyle/>
          <a:p>
            <a:endParaRPr lang="en-US" dirty="0" smtClean="0"/>
          </a:p>
          <a:p>
            <a:pPr algn="ctr"/>
            <a:r>
              <a:rPr lang="en-US" sz="3600" i="1" dirty="0" smtClean="0"/>
              <a:t>“Be the change you want </a:t>
            </a:r>
          </a:p>
          <a:p>
            <a:pPr algn="ctr"/>
            <a:r>
              <a:rPr lang="en-US" sz="3600" i="1" dirty="0" smtClean="0"/>
              <a:t>to see in the world”</a:t>
            </a:r>
          </a:p>
          <a:p>
            <a:endParaRPr lang="en-US" dirty="0"/>
          </a:p>
          <a:p>
            <a:pPr algn="r"/>
            <a:r>
              <a:rPr lang="en-US" dirty="0" smtClean="0"/>
              <a:t>						Mahatma Gandhi</a:t>
            </a:r>
            <a:endParaRPr lang="en-US" dirty="0"/>
          </a:p>
        </p:txBody>
      </p:sp>
    </p:spTree>
    <p:extLst>
      <p:ext uri="{BB962C8B-B14F-4D97-AF65-F5344CB8AC3E}">
        <p14:creationId xmlns:p14="http://schemas.microsoft.com/office/powerpoint/2010/main" val="228918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9" name="Content Placeholder 8"/>
          <p:cNvSpPr>
            <a:spLocks noGrp="1"/>
          </p:cNvSpPr>
          <p:nvPr>
            <p:ph idx="1"/>
          </p:nvPr>
        </p:nvSpPr>
        <p:spPr/>
        <p:txBody>
          <a:bodyPr/>
          <a:lstStyle/>
          <a:p>
            <a:endParaRPr lang="en-US" dirty="0"/>
          </a:p>
        </p:txBody>
      </p:sp>
      <p:pic>
        <p:nvPicPr>
          <p:cNvPr id="10" name="Picture 9" descr="downlo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427841" cy="6858000"/>
          </a:xfrm>
          <a:prstGeom prst="rect">
            <a:avLst/>
          </a:prstGeom>
        </p:spPr>
      </p:pic>
    </p:spTree>
    <p:extLst>
      <p:ext uri="{BB962C8B-B14F-4D97-AF65-F5344CB8AC3E}">
        <p14:creationId xmlns:p14="http://schemas.microsoft.com/office/powerpoint/2010/main" val="3457477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142" y="293936"/>
            <a:ext cx="4282270" cy="1143000"/>
          </a:xfrm>
        </p:spPr>
        <p:txBody>
          <a:bodyPr/>
          <a:lstStyle/>
          <a:p>
            <a:r>
              <a:rPr lang="en-US" b="1" dirty="0" smtClean="0"/>
              <a:t>Pre Evaluation</a:t>
            </a: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8573" y="1618776"/>
            <a:ext cx="4333009" cy="4333009"/>
          </a:xfrm>
          <a:prstGeom prst="rect">
            <a:avLst/>
          </a:prstGeom>
        </p:spPr>
      </p:pic>
    </p:spTree>
    <p:extLst>
      <p:ext uri="{BB962C8B-B14F-4D97-AF65-F5344CB8AC3E}">
        <p14:creationId xmlns:p14="http://schemas.microsoft.com/office/powerpoint/2010/main" val="1243803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393" y="3645395"/>
            <a:ext cx="7204575" cy="2021541"/>
          </a:xfrm>
        </p:spPr>
        <p:txBody>
          <a:bodyPr>
            <a:normAutofit/>
          </a:bodyPr>
          <a:lstStyle/>
          <a:p>
            <a:r>
              <a:rPr lang="en-US" dirty="0" smtClean="0"/>
              <a:t>What do you want to get out of </a:t>
            </a:r>
            <a:r>
              <a:rPr lang="en-AU" dirty="0" smtClean="0"/>
              <a:t>today?</a:t>
            </a:r>
            <a:endParaRPr lang="en-US" dirty="0"/>
          </a:p>
        </p:txBody>
      </p:sp>
      <p:pic>
        <p:nvPicPr>
          <p:cNvPr id="3" name="Picture 2" descr="downloa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23074">
            <a:off x="603969" y="483310"/>
            <a:ext cx="2870200" cy="2832100"/>
          </a:xfrm>
          <a:prstGeom prst="rect">
            <a:avLst/>
          </a:prstGeom>
        </p:spPr>
      </p:pic>
    </p:spTree>
    <p:extLst>
      <p:ext uri="{BB962C8B-B14F-4D97-AF65-F5344CB8AC3E}">
        <p14:creationId xmlns:p14="http://schemas.microsoft.com/office/powerpoint/2010/main" val="3351954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Introduction to Peer </a:t>
            </a:r>
            <a:r>
              <a:rPr lang="en-US" dirty="0"/>
              <a:t>Support?</a:t>
            </a:r>
            <a:r>
              <a:rPr lang="en-US" dirty="0" smtClean="0"/>
              <a:t>	</a:t>
            </a:r>
            <a:endParaRPr lang="en-US" dirty="0"/>
          </a:p>
        </p:txBody>
      </p:sp>
      <p:sp>
        <p:nvSpPr>
          <p:cNvPr id="3" name="Content Placeholder 2"/>
          <p:cNvSpPr>
            <a:spLocks noGrp="1"/>
          </p:cNvSpPr>
          <p:nvPr>
            <p:ph idx="1"/>
          </p:nvPr>
        </p:nvSpPr>
        <p:spPr/>
        <p:txBody>
          <a:bodyPr>
            <a:normAutofit/>
          </a:bodyPr>
          <a:lstStyle/>
          <a:p>
            <a:pPr>
              <a:lnSpc>
                <a:spcPct val="130000"/>
              </a:lnSpc>
            </a:pPr>
            <a:r>
              <a:rPr lang="en-US" dirty="0"/>
              <a:t>Part 1: Why Peer Support?</a:t>
            </a:r>
            <a:endParaRPr lang="en-AU" dirty="0"/>
          </a:p>
          <a:p>
            <a:pPr>
              <a:lnSpc>
                <a:spcPct val="130000"/>
              </a:lnSpc>
            </a:pPr>
            <a:r>
              <a:rPr lang="en-US" dirty="0"/>
              <a:t>Part 2: How to build a Peer Movement?</a:t>
            </a:r>
            <a:endParaRPr lang="en-AU" dirty="0"/>
          </a:p>
          <a:p>
            <a:pPr>
              <a:lnSpc>
                <a:spcPct val="130000"/>
              </a:lnSpc>
            </a:pPr>
            <a:r>
              <a:rPr lang="en-AU" dirty="0" smtClean="0"/>
              <a:t>Part </a:t>
            </a:r>
            <a:r>
              <a:rPr lang="en-AU" dirty="0"/>
              <a:t>3: What skills do I need? </a:t>
            </a:r>
            <a:endParaRPr lang="en-US" dirty="0"/>
          </a:p>
        </p:txBody>
      </p:sp>
    </p:spTree>
    <p:extLst>
      <p:ext uri="{BB962C8B-B14F-4D97-AF65-F5344CB8AC3E}">
        <p14:creationId xmlns:p14="http://schemas.microsoft.com/office/powerpoint/2010/main" val="8227078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we work together</a:t>
            </a:r>
            <a:endParaRPr lang="en-US" dirty="0"/>
          </a:p>
        </p:txBody>
      </p:sp>
      <p:sp>
        <p:nvSpPr>
          <p:cNvPr id="3" name="Content Placeholder 2"/>
          <p:cNvSpPr>
            <a:spLocks noGrp="1"/>
          </p:cNvSpPr>
          <p:nvPr>
            <p:ph idx="1"/>
          </p:nvPr>
        </p:nvSpPr>
        <p:spPr/>
        <p:txBody>
          <a:bodyPr>
            <a:normAutofit lnSpcReduction="10000"/>
          </a:bodyPr>
          <a:lstStyle/>
          <a:p>
            <a:r>
              <a:rPr lang="en-US" dirty="0"/>
              <a:t>We start together on time and finish on time	</a:t>
            </a:r>
          </a:p>
          <a:p>
            <a:r>
              <a:rPr lang="en-US" dirty="0"/>
              <a:t>We take responsibility for our own learning</a:t>
            </a:r>
          </a:p>
          <a:p>
            <a:r>
              <a:rPr lang="en-US" dirty="0"/>
              <a:t>We support each other to learn</a:t>
            </a:r>
          </a:p>
          <a:p>
            <a:r>
              <a:rPr lang="en-US" dirty="0"/>
              <a:t>We hold each other to account</a:t>
            </a:r>
          </a:p>
          <a:p>
            <a:r>
              <a:rPr lang="en-US" dirty="0"/>
              <a:t>We are respectful of each other</a:t>
            </a:r>
          </a:p>
          <a:p>
            <a:r>
              <a:rPr lang="en-US" dirty="0"/>
              <a:t>We are focused on learning</a:t>
            </a:r>
          </a:p>
          <a:p>
            <a:r>
              <a:rPr lang="en-US" dirty="0"/>
              <a:t>We are community – we look out for each other</a:t>
            </a:r>
          </a:p>
          <a:p>
            <a:r>
              <a:rPr lang="mr-IN" dirty="0"/>
              <a:t>……</a:t>
            </a:r>
            <a:r>
              <a:rPr lang="en-AU" dirty="0"/>
              <a:t>.. ?</a:t>
            </a:r>
          </a:p>
        </p:txBody>
      </p:sp>
    </p:spTree>
    <p:extLst>
      <p:ext uri="{BB962C8B-B14F-4D97-AF65-F5344CB8AC3E}">
        <p14:creationId xmlns:p14="http://schemas.microsoft.com/office/powerpoint/2010/main" val="21301157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13964</TotalTime>
  <Words>5004</Words>
  <Application>Microsoft Office PowerPoint</Application>
  <PresentationFormat>On-screen Show (4:3)</PresentationFormat>
  <Paragraphs>790</Paragraphs>
  <Slides>35</Slides>
  <Notes>35</Notes>
  <HiddenSlides>0</HiddenSlides>
  <MMClips>3</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6" baseType="lpstr">
      <vt:lpstr>MS Gothic</vt:lpstr>
      <vt:lpstr>Arial</vt:lpstr>
      <vt:lpstr>Calibri</vt:lpstr>
      <vt:lpstr>Century Gothic</vt:lpstr>
      <vt:lpstr>Mangal</vt:lpstr>
      <vt:lpstr>MS Mincho</vt:lpstr>
      <vt:lpstr>Times New Roman</vt:lpstr>
      <vt:lpstr>Verdana</vt:lpstr>
      <vt:lpstr>Wingdings 3</vt:lpstr>
      <vt:lpstr>Office Theme</vt:lpstr>
      <vt:lpstr>Document</vt:lpstr>
      <vt:lpstr>PowerPoint Presentation</vt:lpstr>
      <vt:lpstr>Acknowledgement of Country</vt:lpstr>
      <vt:lpstr>Housekeeping </vt:lpstr>
      <vt:lpstr>Our Purpose</vt:lpstr>
      <vt:lpstr>PowerPoint Presentation</vt:lpstr>
      <vt:lpstr>Pre Evaluation</vt:lpstr>
      <vt:lpstr>What do you want to get out of today?</vt:lpstr>
      <vt:lpstr>Introduction to Peer Support? </vt:lpstr>
      <vt:lpstr>How we work together</vt:lpstr>
      <vt:lpstr>Reflection </vt:lpstr>
      <vt:lpstr>How can we build a Peer Movement?</vt:lpstr>
      <vt:lpstr>How does change happen?</vt:lpstr>
      <vt:lpstr>Starting a movement</vt:lpstr>
      <vt:lpstr>A Social Movement </vt:lpstr>
      <vt:lpstr>Other movements</vt:lpstr>
      <vt:lpstr>PowerPoint Presentation</vt:lpstr>
      <vt:lpstr>The Disability Rights Movement</vt:lpstr>
      <vt:lpstr>Peers leading the movement to Close Institutions in NSW</vt:lpstr>
      <vt:lpstr>The Peer Movement </vt:lpstr>
      <vt:lpstr>But what can I do?</vt:lpstr>
      <vt:lpstr>Session 3</vt:lpstr>
      <vt:lpstr>1. Being accountable</vt:lpstr>
      <vt:lpstr>Being accountable in peer support</vt:lpstr>
      <vt:lpstr>2. Pay It Forward</vt:lpstr>
      <vt:lpstr>Paying it forward is…</vt:lpstr>
      <vt:lpstr>Paying it Forward in community</vt:lpstr>
      <vt:lpstr>Paying it Forward is good for you!</vt:lpstr>
      <vt:lpstr>3. Be humble - make a difference</vt:lpstr>
      <vt:lpstr>Humble Head</vt:lpstr>
      <vt:lpstr>Be humble – remember that:</vt:lpstr>
      <vt:lpstr>Video – Doing Peer Support</vt:lpstr>
      <vt:lpstr>Next session </vt:lpstr>
      <vt:lpstr>For next week</vt:lpstr>
      <vt:lpstr>Post Evaluation</vt:lpstr>
      <vt:lpstr>Check out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Peer2PeerSupport –  ‘doing it for ourselves’</dc:title>
  <dc:creator>Winter Barbel</dc:creator>
  <cp:lastModifiedBy>Eban Pollard</cp:lastModifiedBy>
  <cp:revision>199</cp:revision>
  <dcterms:created xsi:type="dcterms:W3CDTF">2017-03-02T09:32:12Z</dcterms:created>
  <dcterms:modified xsi:type="dcterms:W3CDTF">2019-06-21T06:25:13Z</dcterms:modified>
</cp:coreProperties>
</file>